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8" r:id="rId3"/>
    <p:sldId id="283" r:id="rId4"/>
    <p:sldId id="257" r:id="rId5"/>
    <p:sldId id="284" r:id="rId6"/>
    <p:sldId id="277" r:id="rId7"/>
    <p:sldId id="278" r:id="rId8"/>
    <p:sldId id="279" r:id="rId9"/>
    <p:sldId id="294" r:id="rId10"/>
    <p:sldId id="275" r:id="rId11"/>
    <p:sldId id="262" r:id="rId12"/>
    <p:sldId id="260" r:id="rId13"/>
    <p:sldId id="267" r:id="rId14"/>
    <p:sldId id="266" r:id="rId15"/>
    <p:sldId id="270" r:id="rId16"/>
    <p:sldId id="271" r:id="rId17"/>
    <p:sldId id="281" r:id="rId18"/>
    <p:sldId id="259" r:id="rId19"/>
    <p:sldId id="268" r:id="rId20"/>
    <p:sldId id="272" r:id="rId21"/>
    <p:sldId id="273" r:id="rId22"/>
    <p:sldId id="274" r:id="rId23"/>
    <p:sldId id="289" r:id="rId24"/>
    <p:sldId id="261" r:id="rId25"/>
    <p:sldId id="263" r:id="rId26"/>
    <p:sldId id="264" r:id="rId27"/>
    <p:sldId id="265" r:id="rId28"/>
    <p:sldId id="269" r:id="rId29"/>
    <p:sldId id="290" r:id="rId30"/>
    <p:sldId id="293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0F612"/>
    <a:srgbClr val="E4F7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Грудень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-2</c:v>
                </c:pt>
                <c:pt idx="2">
                  <c:v>-3</c:v>
                </c:pt>
                <c:pt idx="3">
                  <c:v>-0.4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Січень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-3</c:v>
                </c:pt>
                <c:pt idx="2">
                  <c:v>-1</c:v>
                </c:pt>
                <c:pt idx="3">
                  <c:v>-4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Лютий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-1</c:v>
                </c:pt>
                <c:pt idx="1">
                  <c:v>1.6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</c:ser>
        <c:axId val="69767552"/>
        <c:axId val="69769088"/>
      </c:barChart>
      <c:catAx>
        <c:axId val="69767552"/>
        <c:scaling>
          <c:orientation val="minMax"/>
        </c:scaling>
        <c:axPos val="b"/>
        <c:numFmt formatCode="General" sourceLinked="1"/>
        <c:tickLblPos val="nextTo"/>
        <c:crossAx val="69769088"/>
        <c:crosses val="autoZero"/>
        <c:auto val="1"/>
        <c:lblAlgn val="ctr"/>
        <c:lblOffset val="100"/>
      </c:catAx>
      <c:valAx>
        <c:axId val="69769088"/>
        <c:scaling>
          <c:orientation val="minMax"/>
        </c:scaling>
        <c:axPos val="l"/>
        <c:majorGridlines/>
        <c:numFmt formatCode="General" sourceLinked="1"/>
        <c:tickLblPos val="nextTo"/>
        <c:crossAx val="69767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493362654866942"/>
          <c:y val="2.2633271611586642E-2"/>
          <c:w val="0.52383826460135929"/>
          <c:h val="0.9054723011225358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hape val="cylinder"/>
        <c:axId val="76406144"/>
        <c:axId val="76407936"/>
        <c:axId val="0"/>
      </c:bar3DChart>
      <c:catAx>
        <c:axId val="76406144"/>
        <c:scaling>
          <c:orientation val="minMax"/>
        </c:scaling>
        <c:axPos val="b"/>
        <c:numFmt formatCode="General" sourceLinked="1"/>
        <c:tickLblPos val="nextTo"/>
        <c:crossAx val="76407936"/>
        <c:crosses val="autoZero"/>
        <c:auto val="1"/>
        <c:lblAlgn val="ctr"/>
        <c:lblOffset val="100"/>
      </c:catAx>
      <c:valAx>
        <c:axId val="76407936"/>
        <c:scaling>
          <c:orientation val="minMax"/>
        </c:scaling>
        <c:axPos val="l"/>
        <c:majorGridlines/>
        <c:numFmt formatCode="0%" sourceLinked="1"/>
        <c:tickLblPos val="nextTo"/>
        <c:crossAx val="7640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9407323391466"/>
          <c:y val="0.3730416213052935"/>
          <c:w val="0.33098369952657897"/>
          <c:h val="0.2127183022929626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366607151349808E-2"/>
          <c:y val="5.5078644595601411E-2"/>
          <c:w val="0.8229174211407253"/>
          <c:h val="0.860492082815252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7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7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6</c:v>
                </c:pt>
                <c:pt idx="23">
                  <c:v>11</c:v>
                </c:pt>
                <c:pt idx="24">
                  <c:v>8</c:v>
                </c:pt>
                <c:pt idx="25">
                  <c:v>7</c:v>
                </c:pt>
                <c:pt idx="26">
                  <c:v>2</c:v>
                </c:pt>
                <c:pt idx="27">
                  <c:v>0</c:v>
                </c:pt>
                <c:pt idx="28">
                  <c:v>-2</c:v>
                </c:pt>
                <c:pt idx="29">
                  <c:v>-6</c:v>
                </c:pt>
                <c:pt idx="30">
                  <c:v>-8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Лист1!$C$2:$C$33</c:f>
              <c:numCache>
                <c:formatCode>General</c:formatCode>
                <c:ptCount val="32"/>
                <c:pt idx="0">
                  <c:v>-7</c:v>
                </c:pt>
                <c:pt idx="1">
                  <c:v>-9</c:v>
                </c:pt>
                <c:pt idx="2">
                  <c:v>-14</c:v>
                </c:pt>
                <c:pt idx="3">
                  <c:v>-12</c:v>
                </c:pt>
                <c:pt idx="4">
                  <c:v>-7</c:v>
                </c:pt>
                <c:pt idx="5">
                  <c:v>-12</c:v>
                </c:pt>
                <c:pt idx="6">
                  <c:v>-15</c:v>
                </c:pt>
                <c:pt idx="7">
                  <c:v>-14</c:v>
                </c:pt>
                <c:pt idx="8">
                  <c:v>-7</c:v>
                </c:pt>
                <c:pt idx="9">
                  <c:v>-3</c:v>
                </c:pt>
                <c:pt idx="10">
                  <c:v>-10</c:v>
                </c:pt>
                <c:pt idx="11">
                  <c:v>-5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-1</c:v>
                </c:pt>
                <c:pt idx="18">
                  <c:v>-2</c:v>
                </c:pt>
                <c:pt idx="19">
                  <c:v>0</c:v>
                </c:pt>
                <c:pt idx="20">
                  <c:v>4</c:v>
                </c:pt>
                <c:pt idx="21">
                  <c:v>2</c:v>
                </c:pt>
                <c:pt idx="22">
                  <c:v>1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-2</c:v>
                </c:pt>
                <c:pt idx="30">
                  <c:v>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Лист1!$D$2:$D$33</c:f>
              <c:numCache>
                <c:formatCode>General</c:formatCode>
                <c:ptCount val="3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-5</c:v>
                </c:pt>
                <c:pt idx="8">
                  <c:v>-3</c:v>
                </c:pt>
                <c:pt idx="9">
                  <c:v>-5</c:v>
                </c:pt>
                <c:pt idx="10">
                  <c:v>-4</c:v>
                </c:pt>
                <c:pt idx="11">
                  <c:v>2</c:v>
                </c:pt>
                <c:pt idx="12">
                  <c:v>-2</c:v>
                </c:pt>
                <c:pt idx="13">
                  <c:v>-5</c:v>
                </c:pt>
                <c:pt idx="14">
                  <c:v>-7</c:v>
                </c:pt>
                <c:pt idx="15">
                  <c:v>0</c:v>
                </c:pt>
                <c:pt idx="16">
                  <c:v>2</c:v>
                </c:pt>
                <c:pt idx="17">
                  <c:v>4</c:v>
                </c:pt>
                <c:pt idx="18">
                  <c:v>6</c:v>
                </c:pt>
                <c:pt idx="19">
                  <c:v>4</c:v>
                </c:pt>
                <c:pt idx="20">
                  <c:v>2</c:v>
                </c:pt>
                <c:pt idx="21">
                  <c:v>9</c:v>
                </c:pt>
                <c:pt idx="22">
                  <c:v>5</c:v>
                </c:pt>
                <c:pt idx="23">
                  <c:v>-3</c:v>
                </c:pt>
                <c:pt idx="24">
                  <c:v>-4</c:v>
                </c:pt>
                <c:pt idx="25">
                  <c:v>-8</c:v>
                </c:pt>
                <c:pt idx="26">
                  <c:v>-7</c:v>
                </c:pt>
                <c:pt idx="27">
                  <c:v>-4</c:v>
                </c:pt>
                <c:pt idx="28">
                  <c:v>-3</c:v>
                </c:pt>
                <c:pt idx="29">
                  <c:v>0</c:v>
                </c:pt>
                <c:pt idx="30">
                  <c:v>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cat>
            <c:numRef>
              <c:f>Лист1!$A$2:$A$33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Лист1!$E$2:$E$33</c:f>
              <c:numCache>
                <c:formatCode>General</c:formatCode>
                <c:ptCount val="32"/>
                <c:pt idx="0">
                  <c:v>0</c:v>
                </c:pt>
                <c:pt idx="1">
                  <c:v>-1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2</c:v>
                </c:pt>
                <c:pt idx="13">
                  <c:v>4</c:v>
                </c:pt>
                <c:pt idx="14">
                  <c:v>-2</c:v>
                </c:pt>
                <c:pt idx="15">
                  <c:v>2</c:v>
                </c:pt>
                <c:pt idx="16">
                  <c:v>-2</c:v>
                </c:pt>
                <c:pt idx="17">
                  <c:v>3</c:v>
                </c:pt>
                <c:pt idx="18">
                  <c:v>-5</c:v>
                </c:pt>
                <c:pt idx="19">
                  <c:v>-12</c:v>
                </c:pt>
                <c:pt idx="20">
                  <c:v>-9</c:v>
                </c:pt>
                <c:pt idx="21">
                  <c:v>-4</c:v>
                </c:pt>
                <c:pt idx="22">
                  <c:v>-8</c:v>
                </c:pt>
                <c:pt idx="23">
                  <c:v>-12</c:v>
                </c:pt>
                <c:pt idx="24">
                  <c:v>-12</c:v>
                </c:pt>
                <c:pt idx="25">
                  <c:v>-13</c:v>
                </c:pt>
                <c:pt idx="26">
                  <c:v>-13</c:v>
                </c:pt>
                <c:pt idx="27">
                  <c:v>-12</c:v>
                </c:pt>
                <c:pt idx="28">
                  <c:v>-18</c:v>
                </c:pt>
                <c:pt idx="29">
                  <c:v>-17</c:v>
                </c:pt>
                <c:pt idx="30">
                  <c:v>-15</c:v>
                </c:pt>
              </c:numCache>
            </c:numRef>
          </c:val>
        </c:ser>
        <c:marker val="1"/>
        <c:axId val="76535296"/>
        <c:axId val="76536832"/>
      </c:lineChart>
      <c:catAx>
        <c:axId val="76535296"/>
        <c:scaling>
          <c:orientation val="minMax"/>
        </c:scaling>
        <c:axPos val="b"/>
        <c:numFmt formatCode="General" sourceLinked="1"/>
        <c:tickLblPos val="nextTo"/>
        <c:crossAx val="76536832"/>
        <c:crosses val="autoZero"/>
        <c:auto val="1"/>
        <c:lblAlgn val="ctr"/>
        <c:lblOffset val="100"/>
      </c:catAx>
      <c:valAx>
        <c:axId val="76536832"/>
        <c:scaling>
          <c:orientation val="minMax"/>
        </c:scaling>
        <c:axPos val="l"/>
        <c:majorGridlines/>
        <c:numFmt formatCode="General" sourceLinked="1"/>
        <c:tickLblPos val="nextTo"/>
        <c:crossAx val="765352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2007</a:t>
            </a:r>
            <a:endParaRPr lang="ru-RU" dirty="0"/>
          </a:p>
        </c:rich>
      </c:tx>
      <c:layout>
        <c:manualLayout>
          <c:xMode val="edge"/>
          <c:yMode val="edge"/>
          <c:x val="0.20941808931917749"/>
          <c:y val="1.2505547079938345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18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axId val="76511872"/>
        <c:axId val="76815744"/>
      </c:radarChart>
      <c:catAx>
        <c:axId val="76511872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6815744"/>
        <c:crosses val="autoZero"/>
        <c:auto val="1"/>
        <c:lblAlgn val="ctr"/>
        <c:lblOffset val="100"/>
      </c:catAx>
      <c:valAx>
        <c:axId val="7681574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6511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349237985808821"/>
          <c:y val="4.1659062681346747E-2"/>
          <c:w val="0.5249310509370354"/>
          <c:h val="0.8855968920597326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cylinder"/>
        <c:axId val="76727424"/>
        <c:axId val="76728960"/>
        <c:axId val="0"/>
      </c:bar3DChart>
      <c:catAx>
        <c:axId val="76727424"/>
        <c:scaling>
          <c:orientation val="minMax"/>
        </c:scaling>
        <c:delete val="1"/>
        <c:axPos val="b"/>
        <c:numFmt formatCode="General" sourceLinked="1"/>
        <c:tickLblPos val="none"/>
        <c:crossAx val="76728960"/>
        <c:crosses val="autoZero"/>
        <c:auto val="1"/>
        <c:lblAlgn val="ctr"/>
        <c:lblOffset val="100"/>
      </c:catAx>
      <c:valAx>
        <c:axId val="76728960"/>
        <c:scaling>
          <c:orientation val="minMax"/>
        </c:scaling>
        <c:axPos val="l"/>
        <c:majorGridlines/>
        <c:numFmt formatCode="0%" sourceLinked="1"/>
        <c:tickLblPos val="nextTo"/>
        <c:crossAx val="7672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2933952821876"/>
          <c:y val="0.37362553862474607"/>
          <c:w val="0.34443581277918045"/>
          <c:h val="0.2131478595492497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0320163074895725"/>
          <c:y val="1.2505547079938345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схід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</c:ser>
        <c:axId val="77314304"/>
        <c:axId val="77316096"/>
      </c:radarChart>
      <c:catAx>
        <c:axId val="77314304"/>
        <c:scaling>
          <c:orientation val="minMax"/>
        </c:scaling>
        <c:axPos val="b"/>
        <c:majorGridlines/>
        <c:numFmt formatCode="dd/mm/yyyy" sourceLinked="1"/>
        <c:tickLblPos val="nextTo"/>
        <c:crossAx val="77316096"/>
        <c:crosses val="autoZero"/>
        <c:auto val="1"/>
        <c:lblAlgn val="ctr"/>
        <c:lblOffset val="100"/>
      </c:catAx>
      <c:valAx>
        <c:axId val="7731609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73143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931874554316182"/>
          <c:y val="2.3271940701505591E-2"/>
          <c:w val="0.45783360911696502"/>
          <c:h val="0.90280490418363268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hape val="cylinder"/>
        <c:axId val="77157888"/>
        <c:axId val="77159424"/>
        <c:axId val="0"/>
      </c:bar3DChart>
      <c:catAx>
        <c:axId val="77157888"/>
        <c:scaling>
          <c:orientation val="minMax"/>
        </c:scaling>
        <c:axPos val="b"/>
        <c:numFmt formatCode="General" sourceLinked="1"/>
        <c:tickLblPos val="nextTo"/>
        <c:crossAx val="77159424"/>
        <c:crosses val="autoZero"/>
        <c:auto val="1"/>
        <c:lblAlgn val="ctr"/>
        <c:lblOffset val="100"/>
      </c:catAx>
      <c:valAx>
        <c:axId val="77159424"/>
        <c:scaling>
          <c:orientation val="minMax"/>
        </c:scaling>
        <c:axPos val="l"/>
        <c:majorGridlines/>
        <c:numFmt formatCode="0%" sourceLinked="1"/>
        <c:tickLblPos val="nextTo"/>
        <c:crossAx val="7715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18586391538946"/>
          <c:y val="0.3567509241415886"/>
          <c:w val="0.35681413608461593"/>
          <c:h val="0.2314290693708667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844447484502873"/>
          <c:y val="2.2900742061439487E-2"/>
          <c:w val="0.47906210622663531"/>
          <c:h val="0.9043552126796433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hape val="cylinder"/>
        <c:axId val="77189888"/>
        <c:axId val="77191424"/>
        <c:axId val="0"/>
      </c:bar3DChart>
      <c:catAx>
        <c:axId val="77189888"/>
        <c:scaling>
          <c:orientation val="minMax"/>
        </c:scaling>
        <c:axPos val="b"/>
        <c:numFmt formatCode="General" sourceLinked="1"/>
        <c:tickLblPos val="nextTo"/>
        <c:crossAx val="77191424"/>
        <c:crosses val="autoZero"/>
        <c:auto val="1"/>
        <c:lblAlgn val="ctr"/>
        <c:lblOffset val="100"/>
      </c:catAx>
      <c:valAx>
        <c:axId val="77191424"/>
        <c:scaling>
          <c:orientation val="minMax"/>
        </c:scaling>
        <c:axPos val="l"/>
        <c:majorGridlines/>
        <c:numFmt formatCode="0%" sourceLinked="1"/>
        <c:tickLblPos val="nextTo"/>
        <c:crossAx val="771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94121476197672"/>
          <c:y val="0.39029960139799708"/>
          <c:w val="0.38095196272826237"/>
          <c:h val="0.1964737967759977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2013</a:t>
            </a:r>
            <a:endParaRPr lang="en-US" dirty="0"/>
          </a:p>
        </c:rich>
      </c:tx>
      <c:layout>
        <c:manualLayout>
          <c:xMode val="edge"/>
          <c:yMode val="edge"/>
          <c:x val="0.18200801329135541"/>
          <c:y val="1.221680108354368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axId val="77682176"/>
        <c:axId val="77683712"/>
      </c:radarChart>
      <c:catAx>
        <c:axId val="77682176"/>
        <c:scaling>
          <c:orientation val="minMax"/>
        </c:scaling>
        <c:axPos val="b"/>
        <c:majorGridlines/>
        <c:numFmt formatCode="dd/mm/yyyy" sourceLinked="1"/>
        <c:tickLblPos val="nextTo"/>
        <c:crossAx val="77683712"/>
        <c:crosses val="autoZero"/>
        <c:auto val="1"/>
        <c:lblAlgn val="ctr"/>
        <c:lblOffset val="100"/>
      </c:catAx>
      <c:valAx>
        <c:axId val="7768371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76821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2014</a:t>
            </a:r>
            <a:endParaRPr lang="ru-RU" dirty="0"/>
          </a:p>
        </c:rich>
      </c:tx>
      <c:layout>
        <c:manualLayout>
          <c:xMode val="edge"/>
          <c:yMode val="edge"/>
          <c:x val="0.21018374837422724"/>
          <c:y val="1.2505547079938345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1</c:v>
                </c:pt>
                <c:pt idx="4">
                  <c:v>1</c:v>
                </c:pt>
                <c:pt idx="5">
                  <c:v>9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axId val="77700096"/>
        <c:axId val="77710080"/>
      </c:radarChart>
      <c:catAx>
        <c:axId val="77700096"/>
        <c:scaling>
          <c:orientation val="minMax"/>
        </c:scaling>
        <c:axPos val="b"/>
        <c:majorGridlines/>
        <c:numFmt formatCode="dd/mm/yyyy" sourceLinked="1"/>
        <c:tickLblPos val="nextTo"/>
        <c:crossAx val="77710080"/>
        <c:crosses val="autoZero"/>
        <c:auto val="1"/>
        <c:lblAlgn val="ctr"/>
        <c:lblOffset val="100"/>
      </c:catAx>
      <c:valAx>
        <c:axId val="777100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77000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914720147770431"/>
          <c:y val="2.2634696076962012E-2"/>
          <c:w val="0.47170258985384311"/>
          <c:h val="0.8951661304063156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hape val="cylinder"/>
        <c:axId val="77981952"/>
        <c:axId val="77725696"/>
        <c:axId val="0"/>
      </c:bar3DChart>
      <c:catAx>
        <c:axId val="77981952"/>
        <c:scaling>
          <c:orientation val="minMax"/>
        </c:scaling>
        <c:axPos val="b"/>
        <c:numFmt formatCode="General" sourceLinked="1"/>
        <c:tickLblPos val="nextTo"/>
        <c:crossAx val="77725696"/>
        <c:crosses val="autoZero"/>
        <c:auto val="1"/>
        <c:lblAlgn val="ctr"/>
        <c:lblOffset val="100"/>
      </c:catAx>
      <c:valAx>
        <c:axId val="77725696"/>
        <c:scaling>
          <c:orientation val="minMax"/>
        </c:scaling>
        <c:axPos val="l"/>
        <c:majorGridlines/>
        <c:numFmt formatCode="0%" sourceLinked="1"/>
        <c:tickLblPos val="nextTo"/>
        <c:crossAx val="7798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90358028995432"/>
          <c:y val="0.34700959429130906"/>
          <c:w val="0.3520964197100474"/>
          <c:h val="0.3059808114173839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cat>
            <c:numRef>
              <c:f>Лист1!$A$2:$A$32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Лист1!$B$2:$B$32</c:f>
              <c:numCache>
                <c:formatCode>General</c:formatCode>
                <c:ptCount val="3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8</c:v>
                </c:pt>
                <c:pt idx="16">
                  <c:v>8</c:v>
                </c:pt>
                <c:pt idx="17">
                  <c:v>6</c:v>
                </c:pt>
                <c:pt idx="18">
                  <c:v>3</c:v>
                </c:pt>
                <c:pt idx="19">
                  <c:v>-2</c:v>
                </c:pt>
                <c:pt idx="20">
                  <c:v>-5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3</c:v>
                </c:pt>
                <c:pt idx="25">
                  <c:v>-7</c:v>
                </c:pt>
                <c:pt idx="26">
                  <c:v>-3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cat>
            <c:numRef>
              <c:f>Лист1!$A$2:$A$32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Лист1!$C$2:$C$32</c:f>
              <c:numCache>
                <c:formatCode>General</c:formatCode>
                <c:ptCount val="31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10</c:v>
                </c:pt>
                <c:pt idx="6">
                  <c:v>12</c:v>
                </c:pt>
                <c:pt idx="7">
                  <c:v>8</c:v>
                </c:pt>
                <c:pt idx="8">
                  <c:v>2</c:v>
                </c:pt>
                <c:pt idx="9">
                  <c:v>0</c:v>
                </c:pt>
                <c:pt idx="10">
                  <c:v>-2</c:v>
                </c:pt>
                <c:pt idx="11">
                  <c:v>-1</c:v>
                </c:pt>
                <c:pt idx="12">
                  <c:v>-4</c:v>
                </c:pt>
                <c:pt idx="13">
                  <c:v>-4</c:v>
                </c:pt>
                <c:pt idx="14">
                  <c:v>-5</c:v>
                </c:pt>
                <c:pt idx="15">
                  <c:v>-5</c:v>
                </c:pt>
                <c:pt idx="16">
                  <c:v>-5</c:v>
                </c:pt>
                <c:pt idx="17">
                  <c:v>-6</c:v>
                </c:pt>
                <c:pt idx="18">
                  <c:v>-6</c:v>
                </c:pt>
                <c:pt idx="19">
                  <c:v>-7</c:v>
                </c:pt>
                <c:pt idx="20">
                  <c:v>-7</c:v>
                </c:pt>
                <c:pt idx="21">
                  <c:v>-5</c:v>
                </c:pt>
                <c:pt idx="22">
                  <c:v>0</c:v>
                </c:pt>
                <c:pt idx="23">
                  <c:v>-4</c:v>
                </c:pt>
                <c:pt idx="24">
                  <c:v>-7</c:v>
                </c:pt>
                <c:pt idx="25">
                  <c:v>-5</c:v>
                </c:pt>
                <c:pt idx="26">
                  <c:v>-7</c:v>
                </c:pt>
                <c:pt idx="27">
                  <c:v>-7</c:v>
                </c:pt>
                <c:pt idx="28">
                  <c:v>-9</c:v>
                </c:pt>
                <c:pt idx="29">
                  <c:v>-10</c:v>
                </c:pt>
                <c:pt idx="30">
                  <c:v>-14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cat>
            <c:numRef>
              <c:f>Лист1!$A$2:$A$32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Лист1!$D$2:$D$32</c:f>
              <c:numCache>
                <c:formatCode>General</c:formatCode>
                <c:ptCount val="31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1</c:v>
                </c:pt>
                <c:pt idx="4">
                  <c:v>-1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-1</c:v>
                </c:pt>
                <c:pt idx="9">
                  <c:v>1</c:v>
                </c:pt>
                <c:pt idx="10">
                  <c:v>-3</c:v>
                </c:pt>
                <c:pt idx="11">
                  <c:v>-5</c:v>
                </c:pt>
                <c:pt idx="12">
                  <c:v>-3</c:v>
                </c:pt>
                <c:pt idx="13">
                  <c:v>-8</c:v>
                </c:pt>
                <c:pt idx="14">
                  <c:v>-11</c:v>
                </c:pt>
                <c:pt idx="15">
                  <c:v>-13</c:v>
                </c:pt>
                <c:pt idx="16">
                  <c:v>-15</c:v>
                </c:pt>
                <c:pt idx="17">
                  <c:v>-15</c:v>
                </c:pt>
                <c:pt idx="18">
                  <c:v>-13</c:v>
                </c:pt>
                <c:pt idx="19">
                  <c:v>-11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-15</c:v>
                </c:pt>
                <c:pt idx="24">
                  <c:v>-5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-2</c:v>
                </c:pt>
                <c:pt idx="29">
                  <c:v>-3</c:v>
                </c:pt>
                <c:pt idx="3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cat>
            <c:numRef>
              <c:f>Лист1!$A$2:$A$32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Лист1!$E$2:$E$32</c:f>
              <c:numCache>
                <c:formatCode>General</c:formatCode>
                <c:ptCount val="31"/>
                <c:pt idx="0">
                  <c:v>2</c:v>
                </c:pt>
                <c:pt idx="1">
                  <c:v>2</c:v>
                </c:pt>
                <c:pt idx="2">
                  <c:v>-3</c:v>
                </c:pt>
                <c:pt idx="3">
                  <c:v>-1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-2</c:v>
                </c:pt>
                <c:pt idx="9">
                  <c:v>-7</c:v>
                </c:pt>
                <c:pt idx="10">
                  <c:v>-10</c:v>
                </c:pt>
                <c:pt idx="11">
                  <c:v>-9</c:v>
                </c:pt>
                <c:pt idx="12">
                  <c:v>-10</c:v>
                </c:pt>
                <c:pt idx="13">
                  <c:v>0</c:v>
                </c:pt>
                <c:pt idx="14">
                  <c:v>-7</c:v>
                </c:pt>
                <c:pt idx="15">
                  <c:v>-2</c:v>
                </c:pt>
                <c:pt idx="16">
                  <c:v>-1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</c:ser>
        <c:marker val="1"/>
        <c:axId val="72425472"/>
        <c:axId val="72427008"/>
      </c:lineChart>
      <c:catAx>
        <c:axId val="72425472"/>
        <c:scaling>
          <c:orientation val="minMax"/>
        </c:scaling>
        <c:axPos val="b"/>
        <c:numFmt formatCode="General" sourceLinked="1"/>
        <c:tickLblPos val="nextTo"/>
        <c:crossAx val="72427008"/>
        <c:crosses val="autoZero"/>
        <c:auto val="1"/>
        <c:lblAlgn val="ctr"/>
        <c:lblOffset val="100"/>
      </c:catAx>
      <c:valAx>
        <c:axId val="72427008"/>
        <c:scaling>
          <c:orientation val="minMax"/>
        </c:scaling>
        <c:axPos val="l"/>
        <c:majorGridlines/>
        <c:numFmt formatCode="General" sourceLinked="1"/>
        <c:tickLblPos val="nextTo"/>
        <c:crossAx val="724254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6768482064741924E-2"/>
          <c:y val="2.3047650142963113E-2"/>
          <c:w val="0.81550929571303588"/>
          <c:h val="0.937801538042134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cat>
            <c:numRef>
              <c:f>Лист1!$A$2:$A$31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-13</c:v>
                </c:pt>
                <c:pt idx="1">
                  <c:v>-9</c:v>
                </c:pt>
                <c:pt idx="2">
                  <c:v>-5</c:v>
                </c:pt>
                <c:pt idx="3">
                  <c:v>-3</c:v>
                </c:pt>
                <c:pt idx="4">
                  <c:v>-3</c:v>
                </c:pt>
                <c:pt idx="5">
                  <c:v>-5</c:v>
                </c:pt>
                <c:pt idx="6">
                  <c:v>-3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9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5</c:v>
                </c:pt>
                <c:pt idx="20">
                  <c:v>7</c:v>
                </c:pt>
                <c:pt idx="21">
                  <c:v>4</c:v>
                </c:pt>
                <c:pt idx="22">
                  <c:v>0</c:v>
                </c:pt>
                <c:pt idx="23">
                  <c:v>-3</c:v>
                </c:pt>
                <c:pt idx="24">
                  <c:v>-2</c:v>
                </c:pt>
                <c:pt idx="25">
                  <c:v>-1</c:v>
                </c:pt>
                <c:pt idx="26">
                  <c:v>-1</c:v>
                </c:pt>
                <c:pt idx="27">
                  <c:v>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cat>
            <c:numRef>
              <c:f>Лист1!$A$2:$A$31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Лист1!$C$2:$C$31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-1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-2</c:v>
                </c:pt>
                <c:pt idx="17">
                  <c:v>-3</c:v>
                </c:pt>
                <c:pt idx="18">
                  <c:v>-2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-2</c:v>
                </c:pt>
                <c:pt idx="23">
                  <c:v>-1</c:v>
                </c:pt>
                <c:pt idx="24">
                  <c:v>2</c:v>
                </c:pt>
                <c:pt idx="25">
                  <c:v>3</c:v>
                </c:pt>
                <c:pt idx="26">
                  <c:v>5</c:v>
                </c:pt>
                <c:pt idx="2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cat>
            <c:numRef>
              <c:f>Лист1!$A$2:$A$31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Лист1!$D$2:$D$31</c:f>
              <c:numCache>
                <c:formatCode>General</c:formatCode>
                <c:ptCount val="30"/>
                <c:pt idx="0">
                  <c:v>-2</c:v>
                </c:pt>
                <c:pt idx="1">
                  <c:v>-4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7</c:v>
                </c:pt>
                <c:pt idx="14">
                  <c:v>7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-2</c:v>
                </c:pt>
                <c:pt idx="20">
                  <c:v>-3</c:v>
                </c:pt>
                <c:pt idx="21">
                  <c:v>-10</c:v>
                </c:pt>
                <c:pt idx="22">
                  <c:v>-8</c:v>
                </c:pt>
                <c:pt idx="23">
                  <c:v>-3</c:v>
                </c:pt>
                <c:pt idx="24">
                  <c:v>-2</c:v>
                </c:pt>
                <c:pt idx="25">
                  <c:v>-2</c:v>
                </c:pt>
                <c:pt idx="26">
                  <c:v>3</c:v>
                </c:pt>
                <c:pt idx="27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2007</c:v>
                </c:pt>
              </c:strCache>
            </c:strRef>
          </c:tx>
          <c:cat>
            <c:numRef>
              <c:f>Лист1!$A$2:$A$31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Лист1!$E$2:$E$31</c:f>
              <c:numCache>
                <c:formatCode>General</c:formatCode>
                <c:ptCount val="30"/>
                <c:pt idx="0">
                  <c:v>-2</c:v>
                </c:pt>
                <c:pt idx="1">
                  <c:v>-4</c:v>
                </c:pt>
                <c:pt idx="2">
                  <c:v>-8</c:v>
                </c:pt>
                <c:pt idx="3">
                  <c:v>-3</c:v>
                </c:pt>
                <c:pt idx="4">
                  <c:v>-5</c:v>
                </c:pt>
                <c:pt idx="5">
                  <c:v>0</c:v>
                </c:pt>
                <c:pt idx="6">
                  <c:v>1</c:v>
                </c:pt>
                <c:pt idx="7">
                  <c:v>7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5</c:v>
                </c:pt>
                <c:pt idx="12">
                  <c:v>7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4</c:v>
                </c:pt>
                <c:pt idx="19">
                  <c:v>1</c:v>
                </c:pt>
                <c:pt idx="20">
                  <c:v>-8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-5</c:v>
                </c:pt>
                <c:pt idx="25">
                  <c:v>-5</c:v>
                </c:pt>
                <c:pt idx="26">
                  <c:v>-4</c:v>
                </c:pt>
                <c:pt idx="27">
                  <c:v>-1</c:v>
                </c:pt>
              </c:numCache>
            </c:numRef>
          </c:val>
        </c:ser>
        <c:marker val="1"/>
        <c:axId val="78200192"/>
        <c:axId val="78206080"/>
      </c:lineChart>
      <c:catAx>
        <c:axId val="78200192"/>
        <c:scaling>
          <c:orientation val="minMax"/>
        </c:scaling>
        <c:axPos val="b"/>
        <c:numFmt formatCode="General" sourceLinked="1"/>
        <c:tickLblPos val="nextTo"/>
        <c:crossAx val="78206080"/>
        <c:crosses val="autoZero"/>
        <c:auto val="1"/>
        <c:lblAlgn val="ctr"/>
        <c:lblOffset val="100"/>
      </c:catAx>
      <c:valAx>
        <c:axId val="78206080"/>
        <c:scaling>
          <c:orientation val="minMax"/>
        </c:scaling>
        <c:axPos val="l"/>
        <c:majorGridlines/>
        <c:numFmt formatCode="General" sourceLinked="1"/>
        <c:tickLblPos val="nextTo"/>
        <c:crossAx val="78200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2007</a:t>
            </a:r>
            <a:endParaRPr lang="ru-RU" dirty="0"/>
          </a:p>
        </c:rich>
      </c:tx>
      <c:layout>
        <c:manualLayout>
          <c:xMode val="edge"/>
          <c:yMode val="edge"/>
          <c:x val="0.2180179130263353"/>
          <c:y val="1.2597806592918247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</c:ser>
        <c:axId val="78095872"/>
        <c:axId val="78097408"/>
      </c:radarChart>
      <c:catAx>
        <c:axId val="780958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8097408"/>
        <c:crosses val="autoZero"/>
        <c:auto val="1"/>
        <c:lblAlgn val="ctr"/>
        <c:lblOffset val="100"/>
      </c:catAx>
      <c:valAx>
        <c:axId val="78097408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8095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32505938419715"/>
          <c:y val="2.3174609817700132E-2"/>
          <c:w val="0.48204001523820988"/>
          <c:h val="0.8926654895098885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2007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hape val="cylinder"/>
        <c:axId val="78484224"/>
        <c:axId val="78485760"/>
        <c:axId val="0"/>
      </c:bar3DChart>
      <c:catAx>
        <c:axId val="78484224"/>
        <c:scaling>
          <c:orientation val="minMax"/>
        </c:scaling>
        <c:axPos val="b"/>
        <c:numFmt formatCode="General" sourceLinked="1"/>
        <c:tickLblPos val="nextTo"/>
        <c:crossAx val="78485760"/>
        <c:crosses val="autoZero"/>
        <c:auto val="1"/>
        <c:lblAlgn val="ctr"/>
        <c:lblOffset val="100"/>
      </c:catAx>
      <c:valAx>
        <c:axId val="78485760"/>
        <c:scaling>
          <c:orientation val="minMax"/>
        </c:scaling>
        <c:axPos val="l"/>
        <c:majorGridlines/>
        <c:numFmt formatCode="0%" sourceLinked="1"/>
        <c:tickLblPos val="nextTo"/>
        <c:crossAx val="7848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29060908018522"/>
          <c:y val="0.33414893956243413"/>
          <c:w val="0.34174484963473117"/>
          <c:h val="0.2642080896977537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4638860427954437"/>
          <c:y val="2.3374243557944811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axId val="78145408"/>
        <c:axId val="78146944"/>
      </c:radarChart>
      <c:catAx>
        <c:axId val="78145408"/>
        <c:scaling>
          <c:orientation val="minMax"/>
        </c:scaling>
        <c:axPos val="b"/>
        <c:majorGridlines/>
        <c:numFmt formatCode="dd/mm/yyyy" sourceLinked="1"/>
        <c:tickLblPos val="nextTo"/>
        <c:crossAx val="78146944"/>
        <c:crosses val="autoZero"/>
        <c:auto val="1"/>
        <c:lblAlgn val="ctr"/>
        <c:lblOffset val="100"/>
      </c:catAx>
      <c:valAx>
        <c:axId val="7814694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81454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496428814116714"/>
          <c:y val="2.2900742061439487E-2"/>
          <c:w val="0.47602466129290361"/>
          <c:h val="0.89393392344635758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hape val="cylinder"/>
        <c:axId val="78865536"/>
        <c:axId val="78867072"/>
        <c:axId val="0"/>
      </c:bar3DChart>
      <c:catAx>
        <c:axId val="78865536"/>
        <c:scaling>
          <c:orientation val="minMax"/>
        </c:scaling>
        <c:axPos val="b"/>
        <c:numFmt formatCode="General" sourceLinked="1"/>
        <c:tickLblPos val="nextTo"/>
        <c:crossAx val="78867072"/>
        <c:crosses val="autoZero"/>
        <c:auto val="1"/>
        <c:lblAlgn val="ctr"/>
        <c:lblOffset val="100"/>
      </c:catAx>
      <c:valAx>
        <c:axId val="78867072"/>
        <c:scaling>
          <c:orientation val="minMax"/>
        </c:scaling>
        <c:axPos val="l"/>
        <c:majorGridlines/>
        <c:numFmt formatCode="0%" sourceLinked="1"/>
        <c:tickLblPos val="nextTo"/>
        <c:crossAx val="7886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15787965773964"/>
          <c:y val="0.39029960139799708"/>
          <c:w val="0.32734891101328673"/>
          <c:h val="0.2235691487825316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904476274624567"/>
          <c:y val="2.2900742061439487E-2"/>
          <c:w val="0.4927937649666933"/>
          <c:h val="0.9043552126796433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hape val="cylinder"/>
        <c:axId val="81331712"/>
        <c:axId val="81337344"/>
        <c:axId val="0"/>
      </c:bar3DChart>
      <c:catAx>
        <c:axId val="81331712"/>
        <c:scaling>
          <c:orientation val="minMax"/>
        </c:scaling>
        <c:axPos val="b"/>
        <c:numFmt formatCode="General" sourceLinked="1"/>
        <c:tickLblPos val="nextTo"/>
        <c:crossAx val="81337344"/>
        <c:crosses val="autoZero"/>
        <c:auto val="1"/>
        <c:lblAlgn val="ctr"/>
        <c:lblOffset val="100"/>
      </c:catAx>
      <c:valAx>
        <c:axId val="81337344"/>
        <c:scaling>
          <c:orientation val="minMax"/>
        </c:scaling>
        <c:axPos val="l"/>
        <c:majorGridlines/>
        <c:numFmt formatCode="0%" sourceLinked="1"/>
        <c:tickLblPos val="nextTo"/>
        <c:crossAx val="8133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526085326596"/>
          <c:y val="0.34236167092490105"/>
          <c:w val="0.35552513652332179"/>
          <c:h val="0.2485802429424086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2013</a:t>
            </a:r>
            <a:endParaRPr lang="ru-RU" dirty="0"/>
          </a:p>
        </c:rich>
      </c:tx>
      <c:layout>
        <c:manualLayout>
          <c:xMode val="edge"/>
          <c:yMode val="edge"/>
          <c:x val="0.14190919558585433"/>
          <c:y val="1.221680108354368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axId val="81529856"/>
        <c:axId val="81589760"/>
      </c:radarChart>
      <c:catAx>
        <c:axId val="81529856"/>
        <c:scaling>
          <c:orientation val="minMax"/>
        </c:scaling>
        <c:axPos val="b"/>
        <c:majorGridlines/>
        <c:numFmt formatCode="dd/mm/yyyy" sourceLinked="1"/>
        <c:tickLblPos val="nextTo"/>
        <c:crossAx val="81589760"/>
        <c:crosses val="autoZero"/>
        <c:auto val="1"/>
        <c:lblAlgn val="ctr"/>
        <c:lblOffset val="100"/>
      </c:catAx>
      <c:valAx>
        <c:axId val="8158976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15298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737606391409868"/>
          <c:y val="2.3125626238597402E-2"/>
          <c:w val="0.52057279716210636"/>
          <c:h val="0.9034159855035811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змінна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hape val="cylinder"/>
        <c:axId val="82317312"/>
        <c:axId val="82318848"/>
        <c:axId val="0"/>
      </c:bar3DChart>
      <c:catAx>
        <c:axId val="82317312"/>
        <c:scaling>
          <c:orientation val="minMax"/>
        </c:scaling>
        <c:axPos val="b"/>
        <c:numFmt formatCode="General" sourceLinked="1"/>
        <c:tickLblPos val="nextTo"/>
        <c:crossAx val="82318848"/>
        <c:crosses val="autoZero"/>
        <c:auto val="1"/>
        <c:lblAlgn val="ctr"/>
        <c:lblOffset val="100"/>
      </c:catAx>
      <c:valAx>
        <c:axId val="82318848"/>
        <c:scaling>
          <c:orientation val="minMax"/>
        </c:scaling>
        <c:axPos val="l"/>
        <c:majorGridlines/>
        <c:numFmt formatCode="0%" sourceLinked="1"/>
        <c:tickLblPos val="nextTo"/>
        <c:crossAx val="8231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7264695451573"/>
          <c:y val="0.3576514714349035"/>
          <c:w val="0.35333647369423077"/>
          <c:h val="0.251021288880655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2014</a:t>
            </a:r>
            <a:endParaRPr lang="ru-RU" dirty="0"/>
          </a:p>
        </c:rich>
      </c:tx>
      <c:layout>
        <c:manualLayout>
          <c:xMode val="edge"/>
          <c:yMode val="edge"/>
          <c:x val="0.15941872383258304"/>
          <c:y val="1.2655099706242253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axId val="82334464"/>
        <c:axId val="82336000"/>
      </c:radarChart>
      <c:catAx>
        <c:axId val="82334464"/>
        <c:scaling>
          <c:orientation val="minMax"/>
        </c:scaling>
        <c:axPos val="b"/>
        <c:majorGridlines/>
        <c:numFmt formatCode="dd/mm/yyyy" sourceLinked="1"/>
        <c:tickLblPos val="nextTo"/>
        <c:crossAx val="82336000"/>
        <c:crosses val="autoZero"/>
        <c:auto val="1"/>
        <c:lblAlgn val="ctr"/>
        <c:lblOffset val="100"/>
      </c:catAx>
      <c:valAx>
        <c:axId val="8233600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23344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2006</a:t>
            </a:r>
            <a:endParaRPr lang="ru-RU" dirty="0"/>
          </a:p>
        </c:rich>
      </c:tx>
      <c:layout>
        <c:manualLayout>
          <c:xMode val="edge"/>
          <c:yMode val="edge"/>
          <c:x val="0.18038543779135757"/>
          <c:y val="1.4252934597467629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axId val="72561792"/>
        <c:axId val="72563328"/>
      </c:radarChart>
      <c:catAx>
        <c:axId val="72561792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2563328"/>
        <c:crosses val="autoZero"/>
        <c:auto val="1"/>
        <c:lblAlgn val="ctr"/>
        <c:lblOffset val="100"/>
      </c:catAx>
      <c:valAx>
        <c:axId val="72563328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25617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95167730205697"/>
          <c:y val="2.263327161158666E-2"/>
          <c:w val="0.5084346369113395"/>
          <c:h val="0.9054723011225352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hape val="cylinder"/>
        <c:axId val="73027968"/>
        <c:axId val="73029504"/>
        <c:axId val="0"/>
      </c:bar3DChart>
      <c:catAx>
        <c:axId val="73027968"/>
        <c:scaling>
          <c:orientation val="minMax"/>
        </c:scaling>
        <c:axPos val="b"/>
        <c:numFmt formatCode="General" sourceLinked="1"/>
        <c:tickLblPos val="nextTo"/>
        <c:crossAx val="73029504"/>
        <c:crosses val="autoZero"/>
        <c:auto val="1"/>
        <c:lblAlgn val="ctr"/>
        <c:lblOffset val="100"/>
      </c:catAx>
      <c:valAx>
        <c:axId val="73029504"/>
        <c:scaling>
          <c:orientation val="minMax"/>
        </c:scaling>
        <c:axPos val="l"/>
        <c:majorGridlines/>
        <c:numFmt formatCode="0%" sourceLinked="1"/>
        <c:tickLblPos val="nextTo"/>
        <c:crossAx val="7302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31407079961502"/>
          <c:y val="0.41423991420374406"/>
          <c:w val="0.33185626180885452"/>
          <c:h val="0.2044786437132702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200</a:t>
            </a:r>
            <a:r>
              <a:rPr lang="uk-UA" dirty="0" smtClean="0"/>
              <a:t>8</a:t>
            </a:r>
            <a:endParaRPr lang="en-US" dirty="0"/>
          </a:p>
        </c:rich>
      </c:tx>
      <c:layout>
        <c:manualLayout>
          <c:xMode val="edge"/>
          <c:yMode val="edge"/>
          <c:x val="0.23780487317467777"/>
          <c:y val="1.221680108354368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axId val="73057024"/>
        <c:axId val="73058560"/>
      </c:radarChart>
      <c:catAx>
        <c:axId val="73057024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3058560"/>
        <c:crosses val="autoZero"/>
        <c:auto val="1"/>
        <c:lblAlgn val="ctr"/>
        <c:lblOffset val="100"/>
      </c:catAx>
      <c:valAx>
        <c:axId val="7305856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3057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76157818095097"/>
          <c:y val="2.2954393890891576E-2"/>
          <c:w val="0.51609490910536249"/>
          <c:h val="0.9041311361932300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2008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2008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2008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hape val="cylinder"/>
        <c:axId val="73715072"/>
        <c:axId val="73720960"/>
        <c:axId val="0"/>
      </c:bar3DChart>
      <c:catAx>
        <c:axId val="73715072"/>
        <c:scaling>
          <c:orientation val="minMax"/>
        </c:scaling>
        <c:axPos val="b"/>
        <c:numFmt formatCode="General" sourceLinked="1"/>
        <c:tickLblPos val="nextTo"/>
        <c:crossAx val="73720960"/>
        <c:crosses val="autoZero"/>
        <c:auto val="1"/>
        <c:lblAlgn val="ctr"/>
        <c:lblOffset val="100"/>
      </c:catAx>
      <c:valAx>
        <c:axId val="73720960"/>
        <c:scaling>
          <c:orientation val="minMax"/>
        </c:scaling>
        <c:axPos val="l"/>
        <c:majorGridlines/>
        <c:numFmt formatCode="0%" sourceLinked="1"/>
        <c:tickLblPos val="nextTo"/>
        <c:crossAx val="7371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76571189056144"/>
          <c:y val="0.41302314471955681"/>
          <c:w val="0.3363661657314081"/>
          <c:h val="0.2157363629275227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6468399938623682"/>
          <c:y val="1.4190931723261186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9</c:v>
                </c:pt>
              </c:numCache>
            </c:numRef>
          </c:val>
        </c:ser>
        <c:axId val="73491200"/>
        <c:axId val="73492736"/>
      </c:radarChart>
      <c:catAx>
        <c:axId val="73491200"/>
        <c:scaling>
          <c:orientation val="minMax"/>
        </c:scaling>
        <c:axPos val="b"/>
        <c:majorGridlines/>
        <c:numFmt formatCode="dd/mm/yyyy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3492736"/>
        <c:crosses val="autoZero"/>
        <c:auto val="1"/>
        <c:lblAlgn val="ctr"/>
        <c:lblOffset val="100"/>
      </c:catAx>
      <c:valAx>
        <c:axId val="7349273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3491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ясно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похмуро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змінно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hape val="cylinder"/>
        <c:axId val="76029312"/>
        <c:axId val="76039296"/>
        <c:axId val="0"/>
      </c:bar3DChart>
      <c:catAx>
        <c:axId val="76029312"/>
        <c:scaling>
          <c:orientation val="minMax"/>
        </c:scaling>
        <c:axPos val="b"/>
        <c:numFmt formatCode="General" sourceLinked="1"/>
        <c:tickLblPos val="nextTo"/>
        <c:crossAx val="76039296"/>
        <c:crosses val="autoZero"/>
        <c:auto val="1"/>
        <c:lblAlgn val="ctr"/>
        <c:lblOffset val="100"/>
      </c:catAx>
      <c:valAx>
        <c:axId val="76039296"/>
        <c:scaling>
          <c:orientation val="minMax"/>
        </c:scaling>
        <c:axPos val="l"/>
        <c:majorGridlines/>
        <c:numFmt formatCode="0%" sourceLinked="1"/>
        <c:tickLblPos val="nextTo"/>
        <c:crossAx val="76029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1337681770626354"/>
          <c:y val="1.221680108354368E-2"/>
        </c:manualLayout>
      </c:layout>
    </c:title>
    <c:plotArea>
      <c:layout/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північ</c:v>
                </c:pt>
                <c:pt idx="1">
                  <c:v>північний схід</c:v>
                </c:pt>
                <c:pt idx="2">
                  <c:v>схід</c:v>
                </c:pt>
                <c:pt idx="3">
                  <c:v>південний схід</c:v>
                </c:pt>
                <c:pt idx="4">
                  <c:v>південь</c:v>
                </c:pt>
                <c:pt idx="5">
                  <c:v>південний захід</c:v>
                </c:pt>
                <c:pt idx="6">
                  <c:v>захід</c:v>
                </c:pt>
                <c:pt idx="7">
                  <c:v>північний захід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12</c:v>
                </c:pt>
                <c:pt idx="6">
                  <c:v>7</c:v>
                </c:pt>
                <c:pt idx="7">
                  <c:v>5</c:v>
                </c:pt>
              </c:numCache>
            </c:numRef>
          </c:val>
        </c:ser>
        <c:axId val="76370688"/>
        <c:axId val="76372224"/>
      </c:radarChart>
      <c:catAx>
        <c:axId val="76370688"/>
        <c:scaling>
          <c:orientation val="minMax"/>
        </c:scaling>
        <c:axPos val="b"/>
        <c:majorGridlines/>
        <c:numFmt formatCode="dd/mm/yyyy" sourceLinked="1"/>
        <c:tickLblPos val="nextTo"/>
        <c:crossAx val="76372224"/>
        <c:crosses val="autoZero"/>
        <c:auto val="1"/>
        <c:lblAlgn val="ctr"/>
        <c:lblOffset val="100"/>
      </c:catAx>
      <c:valAx>
        <c:axId val="7637222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637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F99C-D226-4740-9DDC-095FE3CACF7F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7E6E-F908-4F6F-B255-550B3D41D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лосніжна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7E6E-F908-4F6F-B255-550B3D41DC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4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20A062-F5B8-45B6-B71B-6C0517B1E4A2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1C2D7-CBAB-458C-B998-983D8B646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tvety.google.ru/otvety/thread?tid=33cb47439849801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303" y="85600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437112"/>
            <a:ext cx="4320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Роботу </a:t>
            </a:r>
            <a:r>
              <a:rPr lang="ru-RU" sz="2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викона</a:t>
            </a:r>
            <a:r>
              <a:rPr lang="uk-UA" sz="2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ла</a:t>
            </a:r>
            <a:endParaRPr lang="ru-RU" sz="2400" b="1" i="1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uk-UA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</a:t>
            </a:r>
            <a:r>
              <a:rPr lang="ru-RU" sz="2400" b="1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чениця</a:t>
            </a:r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(9)</a:t>
            </a:r>
            <a:r>
              <a:rPr lang="ru-RU" sz="2400" b="1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Укласу</a:t>
            </a:r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r"/>
            <a:r>
              <a:rPr lang="ru-RU" sz="2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Ємченко</a:t>
            </a:r>
            <a:r>
              <a:rPr lang="ru-RU" sz="2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Юлія</a:t>
            </a:r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керівник</a:t>
            </a:r>
            <a:endParaRPr lang="ru-RU" sz="2400" b="1" i="1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i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Кременчугська</a:t>
            </a:r>
            <a:r>
              <a:rPr lang="ru-RU" sz="24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Т.С.</a:t>
            </a:r>
            <a:endParaRPr lang="ru-RU" sz="24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Рисунок 9" descr="C:\Documents and Settings\User\Рабочий стол\зима 3\P2170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643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зима 3\P21609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6434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Local Settings\Temp\Rar$DIa0.994\x5X4R6CX8U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Порівняльний аналіз елементів погоди зимового сезону у </a:t>
            </a:r>
            <a:r>
              <a:rPr lang="uk-UA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Світлодарську</a:t>
            </a:r>
            <a:endParaRPr lang="ru-RU" sz="36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89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User\Рабочий стол\зима 3\P21207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зима 3\P2170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зима 3\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зима 3\P12703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3214686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спостережень за погодою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6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0" dirty="0" smtClean="0">
                <a:solidFill>
                  <a:schemeClr val="tx1"/>
                </a:solidFill>
              </a:rPr>
              <a:t>Середньомісячні денні температури</a:t>
            </a:r>
            <a:endParaRPr lang="ru-RU" sz="36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642276301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9051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chemeClr val="tx1"/>
                </a:solidFill>
              </a:rPr>
              <a:t>Грудень</a:t>
            </a:r>
            <a:endParaRPr lang="ru-RU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690598079"/>
              </p:ext>
            </p:extLst>
          </p:nvPr>
        </p:nvGraphicFramePr>
        <p:xfrm>
          <a:off x="0" y="692696"/>
          <a:ext cx="903649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6614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825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chemeClr val="tx1"/>
                </a:solidFill>
              </a:rPr>
              <a:t>Роза </a:t>
            </a:r>
            <a:r>
              <a:rPr lang="ru-RU" b="0" dirty="0" err="1" smtClean="0">
                <a:solidFill>
                  <a:schemeClr val="tx1"/>
                </a:solidFill>
              </a:rPr>
              <a:t>вітрів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і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хмарність-грудень</a:t>
            </a:r>
            <a:endParaRPr lang="ru-RU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641117202"/>
              </p:ext>
            </p:extLst>
          </p:nvPr>
        </p:nvGraphicFramePr>
        <p:xfrm>
          <a:off x="27709" y="592948"/>
          <a:ext cx="4860032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409895110"/>
              </p:ext>
            </p:extLst>
          </p:nvPr>
        </p:nvGraphicFramePr>
        <p:xfrm>
          <a:off x="4655840" y="692696"/>
          <a:ext cx="448816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4569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і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хмарність-грудень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617681198"/>
              </p:ext>
            </p:extLst>
          </p:nvPr>
        </p:nvGraphicFramePr>
        <p:xfrm>
          <a:off x="0" y="620688"/>
          <a:ext cx="4500562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061318887"/>
              </p:ext>
            </p:extLst>
          </p:nvPr>
        </p:nvGraphicFramePr>
        <p:xfrm>
          <a:off x="5000628" y="764704"/>
          <a:ext cx="43559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99411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і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хмарність-грудень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640182126"/>
              </p:ext>
            </p:extLst>
          </p:nvPr>
        </p:nvGraphicFramePr>
        <p:xfrm>
          <a:off x="-13855" y="593436"/>
          <a:ext cx="4371541" cy="590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870737843"/>
              </p:ext>
            </p:extLst>
          </p:nvPr>
        </p:nvGraphicFramePr>
        <p:xfrm>
          <a:off x="4788024" y="692696"/>
          <a:ext cx="435597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5060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і</a:t>
            </a:r>
            <a:r>
              <a:rPr lang="ru-RU" sz="4100" b="0" dirty="0" smtClean="0">
                <a:solidFill>
                  <a:schemeClr val="tx1"/>
                </a:solidFill>
              </a:rPr>
              <a:t>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хмарність-грудень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835971202"/>
              </p:ext>
            </p:extLst>
          </p:nvPr>
        </p:nvGraphicFramePr>
        <p:xfrm>
          <a:off x="0" y="620688"/>
          <a:ext cx="4500562" cy="588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88398929"/>
              </p:ext>
            </p:extLst>
          </p:nvPr>
        </p:nvGraphicFramePr>
        <p:xfrm>
          <a:off x="4716016" y="692696"/>
          <a:ext cx="442798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63915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chemeClr val="tx1"/>
                </a:solidFill>
              </a:rPr>
              <a:t>Висновок</a:t>
            </a:r>
            <a:r>
              <a:rPr lang="ru-RU" sz="4400" dirty="0" smtClean="0">
                <a:solidFill>
                  <a:schemeClr val="tx1"/>
                </a:solidFill>
              </a:rPr>
              <a:t>: </a:t>
            </a:r>
            <a:r>
              <a:rPr lang="ru-RU" sz="4400" dirty="0" err="1" smtClean="0">
                <a:solidFill>
                  <a:schemeClr val="tx1"/>
                </a:solidFill>
              </a:rPr>
              <a:t>Грудень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8324" y="836712"/>
            <a:ext cx="8568952" cy="3096344"/>
          </a:xfrm>
        </p:spPr>
        <p:txBody>
          <a:bodyPr>
            <a:normAutofit/>
          </a:bodyPr>
          <a:lstStyle/>
          <a:p>
            <a:r>
              <a:rPr lang="en-US" dirty="0" smtClean="0"/>
              <a:t>Max t◦ + 12˚ </a:t>
            </a:r>
            <a:r>
              <a:rPr lang="uk-UA" dirty="0" smtClean="0"/>
              <a:t>зафіксована в 2009 р, </a:t>
            </a:r>
            <a:r>
              <a:rPr lang="en-US" dirty="0" smtClean="0"/>
              <a:t>min t◦ - -15˚ </a:t>
            </a:r>
            <a:r>
              <a:rPr lang="uk-UA" dirty="0" smtClean="0"/>
              <a:t>в 2013р .;</a:t>
            </a:r>
          </a:p>
          <a:p>
            <a:r>
              <a:rPr lang="uk-UA" dirty="0" smtClean="0"/>
              <a:t>Температурний режим 2006 р відрізнявся більш високими показниками, також переважала похмура погода і з мінливою хмарністю погода, що обумовлено циклональним станом атмосфери;</a:t>
            </a:r>
          </a:p>
          <a:p>
            <a:r>
              <a:rPr lang="uk-UA" dirty="0" smtClean="0"/>
              <a:t>Грудень 2013 р був холоднішим, переважала ясна з мінливою хмарністю погода, викликана пануванням вітрів східних напрямків і антициклональною діяльністю.</a:t>
            </a:r>
            <a:endParaRPr lang="uk-UA" dirty="0"/>
          </a:p>
        </p:txBody>
      </p:sp>
      <p:pic>
        <p:nvPicPr>
          <p:cNvPr id="6" name="Рисунок 5" descr="http://cs629226.vk.me/v629226337/402ee/r2WMlIL0-x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Local Settings\Temp\Rar$DIa0.442\majCS0tLM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4929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993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8375" y="157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92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chemeClr val="tx1"/>
                </a:solidFill>
              </a:rPr>
              <a:t>Січень</a:t>
            </a:r>
            <a:endParaRPr lang="ru-RU" sz="5400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104526241"/>
              </p:ext>
            </p:extLst>
          </p:nvPr>
        </p:nvGraphicFramePr>
        <p:xfrm>
          <a:off x="0" y="404696"/>
          <a:ext cx="9144000" cy="645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83220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та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</a:t>
            </a:r>
            <a:r>
              <a:rPr lang="ru-RU" sz="4100" b="0" dirty="0" smtClean="0">
                <a:solidFill>
                  <a:schemeClr val="tx1"/>
                </a:solidFill>
              </a:rPr>
              <a:t> - </a:t>
            </a:r>
            <a:r>
              <a:rPr lang="ru-RU" sz="4100" b="0" dirty="0" err="1" smtClean="0">
                <a:solidFill>
                  <a:schemeClr val="tx1"/>
                </a:solidFill>
              </a:rPr>
              <a:t>січень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908136563"/>
              </p:ext>
            </p:extLst>
          </p:nvPr>
        </p:nvGraphicFramePr>
        <p:xfrm>
          <a:off x="23486" y="764704"/>
          <a:ext cx="490855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85972567"/>
              </p:ext>
            </p:extLst>
          </p:nvPr>
        </p:nvGraphicFramePr>
        <p:xfrm>
          <a:off x="4860032" y="692696"/>
          <a:ext cx="4283968" cy="618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99418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35" y="2526"/>
            <a:ext cx="9175335" cy="14822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Мета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496944" cy="1584176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 smtClean="0">
                <a:solidFill>
                  <a:schemeClr val="tx1"/>
                </a:solidFill>
              </a:rPr>
              <a:t>Аналіз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коливань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показників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елементів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зимової</a:t>
            </a:r>
            <a:r>
              <a:rPr lang="ru-RU" sz="3200" dirty="0" smtClean="0">
                <a:solidFill>
                  <a:schemeClr val="tx1"/>
                </a:solidFill>
              </a:rPr>
              <a:t> погоди </a:t>
            </a:r>
            <a:r>
              <a:rPr lang="ru-RU" sz="3200" dirty="0" err="1" smtClean="0">
                <a:solidFill>
                  <a:schemeClr val="tx1"/>
                </a:solidFill>
              </a:rPr>
              <a:t>рідного</a:t>
            </a:r>
            <a:r>
              <a:rPr lang="ru-RU" sz="3200" dirty="0" smtClean="0">
                <a:solidFill>
                  <a:schemeClr val="tx1"/>
                </a:solidFill>
              </a:rPr>
              <a:t> краю.</a:t>
            </a: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User\Рабочий стол\зима 3\P12703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0724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7618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та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</a:t>
            </a:r>
            <a:r>
              <a:rPr lang="ru-RU" sz="4100" b="0" dirty="0" smtClean="0">
                <a:solidFill>
                  <a:schemeClr val="tx1"/>
                </a:solidFill>
              </a:rPr>
              <a:t> - </a:t>
            </a:r>
            <a:r>
              <a:rPr lang="ru-RU" sz="4100" b="0" dirty="0" err="1" smtClean="0">
                <a:solidFill>
                  <a:schemeClr val="tx1"/>
                </a:solidFill>
              </a:rPr>
              <a:t>січень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609523228"/>
              </p:ext>
            </p:extLst>
          </p:nvPr>
        </p:nvGraphicFramePr>
        <p:xfrm>
          <a:off x="0" y="764704"/>
          <a:ext cx="514806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39173044"/>
              </p:ext>
            </p:extLst>
          </p:nvPr>
        </p:nvGraphicFramePr>
        <p:xfrm>
          <a:off x="4934178" y="861895"/>
          <a:ext cx="4209822" cy="59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33023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4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400" b="0" dirty="0" smtClean="0">
                <a:solidFill>
                  <a:schemeClr val="tx1"/>
                </a:solidFill>
              </a:rPr>
              <a:t> та </a:t>
            </a:r>
            <a:r>
              <a:rPr lang="ru-RU" sz="4400" b="0" dirty="0" err="1" smtClean="0">
                <a:solidFill>
                  <a:schemeClr val="tx1"/>
                </a:solidFill>
              </a:rPr>
              <a:t>хмарність</a:t>
            </a:r>
            <a:r>
              <a:rPr lang="ru-RU" sz="4400" b="0" dirty="0" smtClean="0">
                <a:solidFill>
                  <a:schemeClr val="tx1"/>
                </a:solidFill>
              </a:rPr>
              <a:t> -</a:t>
            </a:r>
            <a:r>
              <a:rPr lang="ru-RU" sz="4400" b="0" dirty="0" err="1" smtClean="0">
                <a:solidFill>
                  <a:schemeClr val="tx1"/>
                </a:solidFill>
              </a:rPr>
              <a:t>січень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965328499"/>
              </p:ext>
            </p:extLst>
          </p:nvPr>
        </p:nvGraphicFramePr>
        <p:xfrm>
          <a:off x="5292080" y="764704"/>
          <a:ext cx="387124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64098133"/>
              </p:ext>
            </p:extLst>
          </p:nvPr>
        </p:nvGraphicFramePr>
        <p:xfrm>
          <a:off x="0" y="620688"/>
          <a:ext cx="5364088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53770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100" b="0" dirty="0" smtClean="0">
                <a:solidFill>
                  <a:schemeClr val="tx1"/>
                </a:solidFill>
              </a:rPr>
              <a:t>Роза </a:t>
            </a:r>
            <a:r>
              <a:rPr lang="ru-RU" sz="41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100" b="0" dirty="0" smtClean="0">
                <a:solidFill>
                  <a:schemeClr val="tx1"/>
                </a:solidFill>
              </a:rPr>
              <a:t> та </a:t>
            </a:r>
            <a:r>
              <a:rPr lang="ru-RU" sz="4100" b="0" dirty="0" err="1" smtClean="0">
                <a:solidFill>
                  <a:schemeClr val="tx1"/>
                </a:solidFill>
              </a:rPr>
              <a:t>хмарність</a:t>
            </a:r>
            <a:r>
              <a:rPr lang="ru-RU" sz="4100" b="0" dirty="0" smtClean="0">
                <a:solidFill>
                  <a:schemeClr val="tx1"/>
                </a:solidFill>
              </a:rPr>
              <a:t> - </a:t>
            </a:r>
            <a:r>
              <a:rPr lang="ru-RU" sz="4100" b="0" dirty="0" err="1" smtClean="0">
                <a:solidFill>
                  <a:schemeClr val="tx1"/>
                </a:solidFill>
              </a:rPr>
              <a:t>січень</a:t>
            </a:r>
            <a:endParaRPr lang="ru-RU" sz="41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19419018"/>
              </p:ext>
            </p:extLst>
          </p:nvPr>
        </p:nvGraphicFramePr>
        <p:xfrm>
          <a:off x="-20751" y="764704"/>
          <a:ext cx="5096807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392659279"/>
              </p:ext>
            </p:extLst>
          </p:nvPr>
        </p:nvGraphicFramePr>
        <p:xfrm>
          <a:off x="5076056" y="692696"/>
          <a:ext cx="4067944" cy="616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00667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chemeClr val="tx1"/>
                </a:solidFill>
              </a:rPr>
              <a:t>Висновок:С</a:t>
            </a:r>
            <a:r>
              <a:rPr lang="uk-UA" sz="4400" dirty="0" err="1" smtClean="0">
                <a:solidFill>
                  <a:schemeClr val="tx1"/>
                </a:solidFill>
              </a:rPr>
              <a:t>ічень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8324" y="836712"/>
            <a:ext cx="8568952" cy="309634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Max t◦ + 11˚ </a:t>
            </a:r>
            <a:r>
              <a:rPr lang="ru-RU" dirty="0" err="1" smtClean="0"/>
              <a:t>зафіксована</a:t>
            </a:r>
            <a:r>
              <a:rPr lang="ru-RU" dirty="0" smtClean="0"/>
              <a:t> в 2007, </a:t>
            </a:r>
            <a:r>
              <a:rPr lang="en-US" dirty="0" smtClean="0"/>
              <a:t>min t◦ - -18˚ </a:t>
            </a:r>
            <a:r>
              <a:rPr lang="ru-RU" dirty="0" smtClean="0"/>
              <a:t>в 2014р .;</a:t>
            </a:r>
          </a:p>
          <a:p>
            <a:pPr algn="just"/>
            <a:r>
              <a:rPr lang="ru-RU" dirty="0" err="1" smtClean="0"/>
              <a:t>Температурний</a:t>
            </a:r>
            <a:r>
              <a:rPr lang="ru-RU" dirty="0" smtClean="0"/>
              <a:t> режим 2007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відрізнявся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, </a:t>
            </a:r>
            <a:r>
              <a:rPr lang="ru-RU" dirty="0" err="1" smtClean="0"/>
              <a:t>переважала</a:t>
            </a:r>
            <a:r>
              <a:rPr lang="ru-RU" dirty="0" smtClean="0"/>
              <a:t> </a:t>
            </a:r>
            <a:r>
              <a:rPr lang="ru-RU" dirty="0" err="1" smtClean="0"/>
              <a:t>похмура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мінливою</a:t>
            </a:r>
            <a:r>
              <a:rPr lang="ru-RU" dirty="0" smtClean="0"/>
              <a:t> </a:t>
            </a:r>
            <a:r>
              <a:rPr lang="ru-RU" dirty="0" err="1" smtClean="0"/>
              <a:t>хмарністю</a:t>
            </a:r>
            <a:r>
              <a:rPr lang="ru-RU" dirty="0" smtClean="0"/>
              <a:t> погода,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циклональним</a:t>
            </a:r>
            <a:r>
              <a:rPr lang="ru-RU" dirty="0" smtClean="0"/>
              <a:t> станом </a:t>
            </a:r>
            <a:r>
              <a:rPr lang="ru-RU" dirty="0" err="1" smtClean="0"/>
              <a:t>атмосфери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Січень</a:t>
            </a:r>
            <a:r>
              <a:rPr lang="ru-RU" dirty="0" smtClean="0"/>
              <a:t> 2014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холоднішим</a:t>
            </a:r>
            <a:r>
              <a:rPr lang="ru-RU" dirty="0" smtClean="0"/>
              <a:t>, стояла </a:t>
            </a:r>
            <a:r>
              <a:rPr lang="ru-RU" dirty="0" err="1" smtClean="0"/>
              <a:t>похмура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мінливою</a:t>
            </a:r>
            <a:r>
              <a:rPr lang="ru-RU" dirty="0" smtClean="0"/>
              <a:t> </a:t>
            </a:r>
            <a:r>
              <a:rPr lang="ru-RU" dirty="0" err="1" smtClean="0"/>
              <a:t>хмарністю</a:t>
            </a:r>
            <a:r>
              <a:rPr lang="ru-RU" dirty="0" smtClean="0"/>
              <a:t> погода,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.</a:t>
            </a:r>
          </a:p>
        </p:txBody>
      </p:sp>
      <p:pic>
        <p:nvPicPr>
          <p:cNvPr id="6" name="Рисунок 5" descr="http://cs630325.vk.me/v630325946/db97/3Ua1V-OI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91153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зима 3\P2281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2942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chemeClr val="tx1"/>
                </a:solidFill>
              </a:rPr>
              <a:t>Лютий</a:t>
            </a:r>
            <a:endParaRPr lang="ru-RU" sz="5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24109581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67009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Роза вітрів та хмарність - лютий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356407507"/>
              </p:ext>
            </p:extLst>
          </p:nvPr>
        </p:nvGraphicFramePr>
        <p:xfrm>
          <a:off x="0" y="692696"/>
          <a:ext cx="478802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860154886"/>
              </p:ext>
            </p:extLst>
          </p:nvPr>
        </p:nvGraphicFramePr>
        <p:xfrm>
          <a:off x="4860032" y="692696"/>
          <a:ext cx="428396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6947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Роза вітрів на хмарність - лютий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182633763"/>
              </p:ext>
            </p:extLst>
          </p:nvPr>
        </p:nvGraphicFramePr>
        <p:xfrm>
          <a:off x="0" y="764704"/>
          <a:ext cx="4716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53237070"/>
              </p:ext>
            </p:extLst>
          </p:nvPr>
        </p:nvGraphicFramePr>
        <p:xfrm>
          <a:off x="4788024" y="764704"/>
          <a:ext cx="43559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2475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88"/>
            <a:ext cx="9858412" cy="825624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b="0" dirty="0" smtClean="0">
                <a:solidFill>
                  <a:schemeClr val="tx1"/>
                </a:solidFill>
              </a:rPr>
              <a:t>Роза </a:t>
            </a:r>
            <a:r>
              <a:rPr lang="ru-RU" sz="4400" b="0" dirty="0" err="1" smtClean="0">
                <a:solidFill>
                  <a:schemeClr val="tx1"/>
                </a:solidFill>
              </a:rPr>
              <a:t>вітрів</a:t>
            </a:r>
            <a:r>
              <a:rPr lang="ru-RU" sz="4400" b="0" dirty="0" smtClean="0">
                <a:solidFill>
                  <a:schemeClr val="tx1"/>
                </a:solidFill>
              </a:rPr>
              <a:t> та </a:t>
            </a:r>
            <a:r>
              <a:rPr lang="ru-RU" sz="4400" b="0" dirty="0" err="1" smtClean="0">
                <a:solidFill>
                  <a:schemeClr val="tx1"/>
                </a:solidFill>
              </a:rPr>
              <a:t>хмарність</a:t>
            </a:r>
            <a:r>
              <a:rPr lang="ru-RU" sz="4400" b="0" dirty="0" smtClean="0">
                <a:solidFill>
                  <a:schemeClr val="tx1"/>
                </a:solidFill>
              </a:rPr>
              <a:t> - </a:t>
            </a:r>
            <a:r>
              <a:rPr lang="ru-RU" sz="4400" b="0" dirty="0" err="1" smtClean="0">
                <a:solidFill>
                  <a:schemeClr val="tx1"/>
                </a:solidFill>
              </a:rPr>
              <a:t>лютий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76568429"/>
              </p:ext>
            </p:extLst>
          </p:nvPr>
        </p:nvGraphicFramePr>
        <p:xfrm>
          <a:off x="5004048" y="692696"/>
          <a:ext cx="413995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28237210"/>
              </p:ext>
            </p:extLst>
          </p:nvPr>
        </p:nvGraphicFramePr>
        <p:xfrm>
          <a:off x="-8711" y="620688"/>
          <a:ext cx="4940751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23130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8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Роза вітрів та хмарність - лютий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953392583"/>
              </p:ext>
            </p:extLst>
          </p:nvPr>
        </p:nvGraphicFramePr>
        <p:xfrm>
          <a:off x="4788024" y="836712"/>
          <a:ext cx="4381662" cy="603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775222631"/>
              </p:ext>
            </p:extLst>
          </p:nvPr>
        </p:nvGraphicFramePr>
        <p:xfrm>
          <a:off x="3448" y="825027"/>
          <a:ext cx="478457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5231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chemeClr val="tx1"/>
                </a:solidFill>
              </a:rPr>
              <a:t>Висновок:Лютий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4779" y="662549"/>
            <a:ext cx="8568952" cy="30963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Max t◦ + 8˚ </a:t>
            </a:r>
            <a:r>
              <a:rPr lang="ru-RU" dirty="0" err="1" smtClean="0"/>
              <a:t>зафіксована</a:t>
            </a:r>
            <a:r>
              <a:rPr lang="ru-RU" dirty="0" smtClean="0"/>
              <a:t> в 2014 р., </a:t>
            </a:r>
            <a:r>
              <a:rPr lang="en-US" dirty="0" smtClean="0"/>
              <a:t>Min t◦ -14˚ </a:t>
            </a:r>
            <a:r>
              <a:rPr lang="ru-RU" dirty="0" smtClean="0"/>
              <a:t>в 2014р .;</a:t>
            </a:r>
          </a:p>
          <a:p>
            <a:pPr algn="just"/>
            <a:r>
              <a:rPr lang="ru-RU" dirty="0" err="1" smtClean="0"/>
              <a:t>Температурний</a:t>
            </a:r>
            <a:r>
              <a:rPr lang="ru-RU" dirty="0" smtClean="0"/>
              <a:t> режим 2007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відрізнявся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, </a:t>
            </a:r>
            <a:r>
              <a:rPr lang="ru-RU" dirty="0" err="1" smtClean="0"/>
              <a:t>спостерігалася</a:t>
            </a:r>
            <a:r>
              <a:rPr lang="ru-RU" dirty="0" smtClean="0"/>
              <a:t> ясна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мінливою</a:t>
            </a:r>
            <a:r>
              <a:rPr lang="ru-RU" dirty="0" smtClean="0"/>
              <a:t> </a:t>
            </a:r>
            <a:r>
              <a:rPr lang="ru-RU" dirty="0" err="1" smtClean="0"/>
              <a:t>хмарністю</a:t>
            </a:r>
            <a:r>
              <a:rPr lang="ru-RU" dirty="0" smtClean="0"/>
              <a:t> погода, </a:t>
            </a:r>
            <a:r>
              <a:rPr lang="ru-RU" dirty="0" err="1" smtClean="0"/>
              <a:t>вітри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Лютий</a:t>
            </a:r>
            <a:r>
              <a:rPr lang="ru-RU" dirty="0" smtClean="0"/>
              <a:t> 2009 </a:t>
            </a:r>
            <a:r>
              <a:rPr lang="ru-RU" dirty="0" err="1" smtClean="0"/>
              <a:t>і</a:t>
            </a:r>
            <a:r>
              <a:rPr lang="ru-RU" dirty="0" smtClean="0"/>
              <a:t> 2014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теплим,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переважанням</a:t>
            </a:r>
            <a:r>
              <a:rPr lang="ru-RU" dirty="0" smtClean="0"/>
              <a:t> </a:t>
            </a:r>
            <a:r>
              <a:rPr lang="ru-RU" dirty="0" err="1" smtClean="0"/>
              <a:t>вітрів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У 2014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спостерігалася</a:t>
            </a:r>
            <a:r>
              <a:rPr lang="ru-RU" dirty="0" smtClean="0"/>
              <a:t> велика </a:t>
            </a:r>
            <a:r>
              <a:rPr lang="ru-RU" dirty="0" err="1" smtClean="0"/>
              <a:t>амплітуда</a:t>
            </a:r>
            <a:r>
              <a:rPr lang="ru-RU" dirty="0" smtClean="0"/>
              <a:t> температур  </a:t>
            </a:r>
          </a:p>
          <a:p>
            <a:pPr algn="just">
              <a:buNone/>
            </a:pPr>
            <a:r>
              <a:rPr lang="ru-RU" dirty="0" smtClean="0"/>
              <a:t>  (22 °),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характеру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циклональної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антициклональної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C:\Documents and Settings\User\Рабочий стол\зима 3\P303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Local Settings\Temp\Rar$DIa0.974\DSCF3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5440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User\Рабочий стол\зима 3\P303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9"/>
            <a:ext cx="4500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зима 3\P21709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gic4.mycdn.me/image?t=35&amp;bid=815751576478&amp;id=815751576478&amp;plc=WEB&amp;tkn=*hCl2JkJ4QnGUICVimUWSdOjOOp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Local Settings\Temp\Rar$DIa0.702\DSCF32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4652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064"/>
            <a:ext cx="9144000" cy="994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err="1" smtClean="0">
                <a:solidFill>
                  <a:schemeClr val="tx1"/>
                </a:solidFill>
              </a:rPr>
              <a:t>Заключення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Для початку </a:t>
            </a:r>
            <a:r>
              <a:rPr lang="ru-RU" dirty="0" err="1" smtClean="0"/>
              <a:t>зими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похмурими</a:t>
            </a:r>
            <a:r>
              <a:rPr lang="ru-RU" dirty="0" smtClean="0"/>
              <a:t> днями.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-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декаді</a:t>
            </a:r>
            <a:r>
              <a:rPr lang="ru-RU" dirty="0" smtClean="0"/>
              <a:t> </a:t>
            </a:r>
            <a:r>
              <a:rPr lang="ru-RU" dirty="0" err="1" smtClean="0"/>
              <a:t>грудня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знижувалися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За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аномально теплим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січень</a:t>
            </a:r>
            <a:r>
              <a:rPr lang="ru-RU" dirty="0" smtClean="0"/>
              <a:t> 2007 року.</a:t>
            </a:r>
          </a:p>
          <a:p>
            <a:pPr algn="just"/>
            <a:r>
              <a:rPr lang="ru-RU" dirty="0" smtClean="0"/>
              <a:t>В лютому </a:t>
            </a:r>
            <a:r>
              <a:rPr lang="ru-RU" dirty="0" err="1" smtClean="0"/>
              <a:t>місяці</a:t>
            </a:r>
            <a:r>
              <a:rPr lang="ru-RU" dirty="0" smtClean="0"/>
              <a:t> погода </a:t>
            </a:r>
            <a:r>
              <a:rPr lang="ru-RU" dirty="0" err="1" smtClean="0"/>
              <a:t>відрізнялася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нестійкістю</a:t>
            </a:r>
            <a:r>
              <a:rPr lang="ru-RU" dirty="0" smtClean="0"/>
              <a:t>, </a:t>
            </a:r>
            <a:r>
              <a:rPr lang="ru-RU" dirty="0" err="1" smtClean="0"/>
              <a:t>зумовленої</a:t>
            </a:r>
            <a:r>
              <a:rPr lang="ru-RU" dirty="0" smtClean="0"/>
              <a:t> частою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повітряних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снігу</a:t>
            </a:r>
            <a:r>
              <a:rPr lang="ru-RU" dirty="0" smtClean="0"/>
              <a:t> </a:t>
            </a:r>
            <a:r>
              <a:rPr lang="ru-RU" dirty="0" err="1" smtClean="0"/>
              <a:t>випала</a:t>
            </a:r>
            <a:r>
              <a:rPr lang="ru-RU" dirty="0" smtClean="0"/>
              <a:t> в </a:t>
            </a:r>
            <a:r>
              <a:rPr lang="ru-RU" dirty="0" err="1" smtClean="0"/>
              <a:t>грудні</a:t>
            </a:r>
            <a:r>
              <a:rPr lang="ru-RU" dirty="0" smtClean="0"/>
              <a:t> 2012 року (23 см), </a:t>
            </a:r>
            <a:r>
              <a:rPr lang="ru-RU" dirty="0" err="1" smtClean="0"/>
              <a:t>багатосніжним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січень</a:t>
            </a:r>
            <a:r>
              <a:rPr lang="ru-RU" dirty="0" smtClean="0"/>
              <a:t> 2013 року, </a:t>
            </a:r>
            <a:r>
              <a:rPr lang="ru-RU" dirty="0" err="1" smtClean="0"/>
              <a:t>дощовим</a:t>
            </a:r>
            <a:r>
              <a:rPr lang="ru-RU" dirty="0" smtClean="0"/>
              <a:t> - </a:t>
            </a:r>
            <a:r>
              <a:rPr lang="ru-RU" dirty="0" err="1" smtClean="0"/>
              <a:t>січень</a:t>
            </a:r>
            <a:r>
              <a:rPr lang="ru-RU" dirty="0" smtClean="0"/>
              <a:t> 2007 року.</a:t>
            </a:r>
          </a:p>
          <a:p>
            <a:pPr algn="just"/>
            <a:r>
              <a:rPr lang="ru-RU" dirty="0" smtClean="0"/>
              <a:t>Самим </a:t>
            </a:r>
            <a:r>
              <a:rPr lang="ru-RU" dirty="0" err="1" smtClean="0"/>
              <a:t>похмурим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грудень</a:t>
            </a:r>
            <a:r>
              <a:rPr lang="ru-RU" dirty="0" smtClean="0"/>
              <a:t> 2006 року.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ми </a:t>
            </a:r>
            <a:r>
              <a:rPr lang="ru-RU" dirty="0" err="1" smtClean="0"/>
              <a:t>переконалися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атмосферної</a:t>
            </a:r>
            <a:r>
              <a:rPr lang="ru-RU" dirty="0" smtClean="0"/>
              <a:t> </a:t>
            </a:r>
            <a:r>
              <a:rPr lang="ru-RU" dirty="0" err="1" smtClean="0"/>
              <a:t>циркуляції</a:t>
            </a:r>
            <a:r>
              <a:rPr lang="ru-RU" dirty="0" smtClean="0"/>
              <a:t> </a:t>
            </a:r>
            <a:r>
              <a:rPr lang="ru-RU" dirty="0" err="1" smtClean="0"/>
              <a:t>переважали</a:t>
            </a:r>
            <a:r>
              <a:rPr lang="ru-RU" dirty="0" smtClean="0"/>
              <a:t> аномально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 за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при </a:t>
            </a:r>
            <a:r>
              <a:rPr lang="ru-RU" dirty="0" err="1" smtClean="0"/>
              <a:t>виході</a:t>
            </a:r>
            <a:r>
              <a:rPr lang="ru-RU" dirty="0" smtClean="0"/>
              <a:t> </a:t>
            </a:r>
            <a:r>
              <a:rPr lang="ru-RU" dirty="0" err="1" smtClean="0"/>
              <a:t>циклонів</a:t>
            </a:r>
            <a:r>
              <a:rPr lang="ru-RU" dirty="0" smtClean="0"/>
              <a:t> </a:t>
            </a:r>
            <a:r>
              <a:rPr lang="ru-RU" dirty="0" err="1" smtClean="0"/>
              <a:t>атлантичного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2264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Список </a:t>
            </a:r>
            <a:r>
              <a:rPr lang="ru-RU" dirty="0" err="1" smtClean="0">
                <a:solidFill>
                  <a:schemeClr val="tx1"/>
                </a:solidFill>
              </a:rPr>
              <a:t>літератури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В. Д. Симоненко «Очерки о природе Донбасса», Донецк – 1977г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</a:t>
            </a:r>
            <a:r>
              <a:rPr lang="uk-UA" dirty="0">
                <a:solidFill>
                  <a:schemeClr val="tx1"/>
                </a:solidFill>
              </a:rPr>
              <a:t>. Фізична географія України: </a:t>
            </a:r>
            <a:r>
              <a:rPr lang="uk-UA" dirty="0" err="1">
                <a:solidFill>
                  <a:schemeClr val="tx1"/>
                </a:solidFill>
              </a:rPr>
              <a:t>Підруч</a:t>
            </a:r>
            <a:r>
              <a:rPr lang="uk-UA" dirty="0">
                <a:solidFill>
                  <a:schemeClr val="tx1"/>
                </a:solidFill>
              </a:rPr>
              <a:t>. для 8 кл. </a:t>
            </a:r>
            <a:r>
              <a:rPr lang="uk-UA" dirty="0" err="1">
                <a:solidFill>
                  <a:schemeClr val="tx1"/>
                </a:solidFill>
              </a:rPr>
              <a:t>загальноостів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err="1">
                <a:solidFill>
                  <a:schemeClr val="tx1"/>
                </a:solidFill>
              </a:rPr>
              <a:t>навч</a:t>
            </a:r>
            <a:r>
              <a:rPr lang="uk-UA" dirty="0">
                <a:solidFill>
                  <a:schemeClr val="tx1"/>
                </a:solidFill>
              </a:rPr>
              <a:t>. </a:t>
            </a:r>
            <a:r>
              <a:rPr lang="uk-UA" dirty="0" err="1">
                <a:solidFill>
                  <a:schemeClr val="tx1"/>
                </a:solidFill>
              </a:rPr>
              <a:t>закл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uk-UA" dirty="0">
                <a:solidFill>
                  <a:schemeClr val="tx1"/>
                </a:solidFill>
              </a:rPr>
              <a:t>В. Ю. </a:t>
            </a:r>
            <a:r>
              <a:rPr lang="uk-UA" dirty="0" err="1">
                <a:solidFill>
                  <a:schemeClr val="tx1"/>
                </a:solidFill>
              </a:rPr>
              <a:t>Пестушко</a:t>
            </a:r>
            <a:r>
              <a:rPr lang="uk-UA" dirty="0">
                <a:solidFill>
                  <a:schemeClr val="tx1"/>
                </a:solidFill>
              </a:rPr>
              <a:t>, Г. Ш. </a:t>
            </a:r>
            <a:r>
              <a:rPr lang="uk-UA" dirty="0" err="1">
                <a:solidFill>
                  <a:schemeClr val="tx1"/>
                </a:solidFill>
              </a:rPr>
              <a:t>Уварова</a:t>
            </a:r>
            <a:r>
              <a:rPr lang="uk-UA" dirty="0">
                <a:solidFill>
                  <a:schemeClr val="tx1"/>
                </a:solidFill>
              </a:rPr>
              <a:t>. – К.: </a:t>
            </a:r>
            <a:r>
              <a:rPr lang="uk-UA" dirty="0" err="1">
                <a:solidFill>
                  <a:schemeClr val="tx1"/>
                </a:solidFill>
              </a:rPr>
              <a:t>Генеза</a:t>
            </a:r>
            <a:r>
              <a:rPr lang="uk-UA" dirty="0">
                <a:solidFill>
                  <a:schemeClr val="tx1"/>
                </a:solidFill>
              </a:rPr>
              <a:t>, 2008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</a:t>
            </a:r>
            <a:r>
              <a:rPr lang="uk-UA" dirty="0">
                <a:solidFill>
                  <a:schemeClr val="tx1"/>
                </a:solidFill>
              </a:rPr>
              <a:t>. О. Я. </a:t>
            </a:r>
            <a:r>
              <a:rPr lang="uk-UA" dirty="0" err="1">
                <a:solidFill>
                  <a:schemeClr val="tx1"/>
                </a:solidFill>
              </a:rPr>
              <a:t>Скуратович</a:t>
            </a:r>
            <a:r>
              <a:rPr lang="uk-UA" dirty="0">
                <a:solidFill>
                  <a:schemeClr val="tx1"/>
                </a:solidFill>
              </a:rPr>
              <a:t>, Р. Л. Коваленко, Л. И. </a:t>
            </a:r>
            <a:r>
              <a:rPr lang="uk-UA" dirty="0" err="1">
                <a:solidFill>
                  <a:schemeClr val="tx1"/>
                </a:solidFill>
              </a:rPr>
              <a:t>Круглик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dirty="0" err="1">
                <a:solidFill>
                  <a:schemeClr val="tx1"/>
                </a:solidFill>
              </a:rPr>
              <a:t>Общая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геогрфия</a:t>
            </a:r>
            <a:r>
              <a:rPr lang="uk-UA" dirty="0">
                <a:solidFill>
                  <a:schemeClr val="tx1"/>
                </a:solidFill>
              </a:rPr>
              <a:t>, ученик для 6 </a:t>
            </a:r>
            <a:r>
              <a:rPr lang="uk-UA" dirty="0" err="1">
                <a:solidFill>
                  <a:schemeClr val="tx1"/>
                </a:solidFill>
              </a:rPr>
              <a:t>класса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общеобразовательных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учебных</a:t>
            </a:r>
            <a:r>
              <a:rPr lang="uk-UA" dirty="0">
                <a:solidFill>
                  <a:schemeClr val="tx1"/>
                </a:solidFill>
              </a:rPr>
              <a:t> заведений, </a:t>
            </a:r>
            <a:r>
              <a:rPr lang="uk-UA" dirty="0" err="1">
                <a:solidFill>
                  <a:schemeClr val="tx1"/>
                </a:solidFill>
              </a:rPr>
              <a:t>Киев</a:t>
            </a:r>
            <a:r>
              <a:rPr lang="uk-UA" dirty="0">
                <a:solidFill>
                  <a:schemeClr val="tx1"/>
                </a:solidFill>
              </a:rPr>
              <a:t> «</a:t>
            </a:r>
            <a:r>
              <a:rPr lang="uk-UA" dirty="0" err="1">
                <a:solidFill>
                  <a:schemeClr val="tx1"/>
                </a:solidFill>
              </a:rPr>
              <a:t>Педогогічна</a:t>
            </a:r>
            <a:r>
              <a:rPr lang="uk-UA" dirty="0">
                <a:solidFill>
                  <a:schemeClr val="tx1"/>
                </a:solidFill>
              </a:rPr>
              <a:t> преса» 2006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4.</a:t>
            </a:r>
            <a:r>
              <a:rPr lang="de-DE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de-DE" dirty="0">
                <a:solidFill>
                  <a:schemeClr val="tx1"/>
                </a:solidFill>
                <a:hlinkClick r:id="rId2"/>
              </a:rPr>
              <a:t>://</a:t>
            </a:r>
            <a:r>
              <a:rPr lang="de-DE" dirty="0" smtClean="0">
                <a:solidFill>
                  <a:schemeClr val="tx1"/>
                </a:solidFill>
                <a:hlinkClick r:id="rId2"/>
              </a:rPr>
              <a:t>otvety.google.ru/otvety/thread?tid=33cb47439849801b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316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6"/>
            <a:ext cx="9144000" cy="13259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47525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Обробити матеріали календарів погоди кабінету географії;</a:t>
            </a: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Надати матеріали у вигляді таблиць, графіків, діаграм;</a:t>
            </a: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Порівняти отримані результати за </a:t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4 роки;</a:t>
            </a:r>
          </a:p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Виявити причини коливань елементів погоди.</a:t>
            </a:r>
          </a:p>
          <a:p>
            <a:pPr algn="just"/>
            <a:endParaRPr lang="uk-UA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79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User\Рабочий стол\зима 3\P2140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6410/5159415.4/0_9a822_a84ded2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User\Local Settings\Temp\Rar$DIa0.691\uSHFtGoudK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1770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таке</a:t>
            </a:r>
            <a:r>
              <a:rPr lang="ru-RU" dirty="0" smtClean="0">
                <a:solidFill>
                  <a:schemeClr val="tx1"/>
                </a:solidFill>
              </a:rPr>
              <a:t> погода?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052736"/>
            <a:ext cx="8355302" cy="223224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Погода — сукупність метеорологічних елементів та атмосферних явищ, що постійно змінюються та спостерігаються  на певний момент часу у конкретній точці простору.</a:t>
            </a:r>
          </a:p>
          <a:p>
            <a:pPr algn="just"/>
            <a:r>
              <a:rPr lang="uk-UA" dirty="0" smtClean="0"/>
              <a:t>Поняття «Погода» відноситься до поточного стану атмосфери, на відміну від поняття «Клімат», що характеризує середній стан атмосфери протягом тривалого періоду часу.</a:t>
            </a:r>
          </a:p>
          <a:p>
            <a:pPr algn="just"/>
            <a:endParaRPr lang="uk-UA" dirty="0"/>
          </a:p>
        </p:txBody>
      </p:sp>
      <p:pic>
        <p:nvPicPr>
          <p:cNvPr id="5" name="Рисунок 4" descr="C:\Documents and Settings\User\Рабочий стол\зима 3\P12703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8215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2891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08" y="14777"/>
            <a:ext cx="9167308" cy="98533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Чому погода мінлива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1000108"/>
            <a:ext cx="7992888" cy="35719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Виокремлюють періодичні та неперіодичні зміни погоди. </a:t>
            </a:r>
          </a:p>
          <a:p>
            <a:pPr algn="just"/>
            <a:r>
              <a:rPr lang="uk-UA" dirty="0" smtClean="0"/>
              <a:t>Періодичні зміни погоди залежать від добового й річного руху Землі. </a:t>
            </a:r>
          </a:p>
          <a:p>
            <a:pPr algn="just"/>
            <a:r>
              <a:rPr lang="uk-UA" dirty="0" smtClean="0"/>
              <a:t>Неперіодичні обумовлені перенесенням повітряних мас. Вони порушують нормальний хід метеорологічних елементів. </a:t>
            </a:r>
          </a:p>
          <a:p>
            <a:pPr algn="just"/>
            <a:r>
              <a:rPr lang="uk-UA" dirty="0" smtClean="0"/>
              <a:t>Неспівпадання фази періодичних змін з характером неперіодичних призводять до найбільш різких змін погоди.</a:t>
            </a:r>
          </a:p>
          <a:p>
            <a:pPr algn="just"/>
            <a:endParaRPr lang="uk-UA" dirty="0"/>
          </a:p>
        </p:txBody>
      </p:sp>
      <p:pic>
        <p:nvPicPr>
          <p:cNvPr id="4" name="Рисунок 3" descr="C:\Documents and Settings\User\Local Settings\Temp\Rar$DIa0.974\DSCF32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429132"/>
            <a:ext cx="35369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Local Settings\Temp\Rar$DIa0.297\OVqR_bRZmX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2913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6438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42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зимової</a:t>
            </a:r>
            <a:r>
              <a:rPr lang="ru-RU" sz="3600" dirty="0" smtClean="0">
                <a:solidFill>
                  <a:schemeClr val="tx1"/>
                </a:solidFill>
              </a:rPr>
              <a:t> погоди в </a:t>
            </a:r>
            <a:r>
              <a:rPr lang="ru-RU" sz="3600" dirty="0" err="1" smtClean="0">
                <a:solidFill>
                  <a:schemeClr val="tx1"/>
                </a:solidFill>
              </a:rPr>
              <a:t>Україні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786874" cy="578645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Початком вважають дату стійкого переходу середньодобової температури повітря через 0 ° С у бік зниження.</a:t>
            </a:r>
          </a:p>
          <a:p>
            <a:r>
              <a:rPr lang="uk-UA" dirty="0" smtClean="0"/>
              <a:t>Тривалість змінюється в широких межах: на північному сході зима триває вдвічі довше (120-130 днів);</a:t>
            </a:r>
          </a:p>
          <a:p>
            <a:r>
              <a:rPr lang="uk-UA" dirty="0" smtClean="0"/>
              <a:t>Теплий з трьох зимових місяців - грудень, холодний - січень, іноді - лютий</a:t>
            </a:r>
          </a:p>
          <a:p>
            <a:r>
              <a:rPr lang="uk-UA" dirty="0" smtClean="0"/>
              <a:t>Найнижча середня температура повітря (-7 ...- 8 ° С) в січні відзначається на північному сході, </a:t>
            </a:r>
            <a:r>
              <a:rPr lang="uk-UA" dirty="0" err="1" smtClean="0"/>
              <a:t>сході</a:t>
            </a:r>
            <a:r>
              <a:rPr lang="uk-UA" dirty="0" smtClean="0"/>
              <a:t> і в Українських Карпатах.</a:t>
            </a:r>
          </a:p>
          <a:p>
            <a:r>
              <a:rPr lang="uk-UA" dirty="0" smtClean="0"/>
              <a:t>Лютий за температурним режимом мало відрізняється від січня.</a:t>
            </a:r>
          </a:p>
          <a:p>
            <a:r>
              <a:rPr lang="uk-UA" dirty="0" smtClean="0"/>
              <a:t>Характерна особливість - відлиги (щорічно 8-10 періодів).</a:t>
            </a:r>
          </a:p>
          <a:p>
            <a:r>
              <a:rPr lang="uk-UA" dirty="0" smtClean="0"/>
              <a:t>Залежно від особливостей розвитку атмосферної циркуляції зими поділяють на аномально теплі і аномально холодні.</a:t>
            </a:r>
          </a:p>
          <a:p>
            <a:r>
              <a:rPr lang="uk-UA" dirty="0" smtClean="0"/>
              <a:t>Теплі зими спостерігаються при виході циклонів атлантичного або середземноморського походження.</a:t>
            </a:r>
          </a:p>
          <a:p>
            <a:r>
              <a:rPr lang="uk-UA" dirty="0" smtClean="0"/>
              <a:t>Холодні зими бувають під час вторгнення арктичних повітряних мас. Такі зими складають 20% від загального їх числа.</a:t>
            </a:r>
          </a:p>
          <a:p>
            <a:r>
              <a:rPr lang="uk-UA" dirty="0" smtClean="0"/>
              <a:t>При сильних потоках холоду на сході і північному сході спостерігаються низькі (абсолютний мінімум) значення температур (-42 ...- 40 ° С).</a:t>
            </a:r>
          </a:p>
          <a:p>
            <a:r>
              <a:rPr lang="uk-UA" dirty="0" smtClean="0"/>
              <a:t>Кількість опадів взимку найменша, але вони досить тривалі, переважно у вигляді снігу і дощу.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214539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064"/>
            <a:ext cx="9144000" cy="18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зимової</a:t>
            </a:r>
            <a:r>
              <a:rPr lang="ru-RU" dirty="0" smtClean="0">
                <a:solidFill>
                  <a:schemeClr val="tx1"/>
                </a:solidFill>
              </a:rPr>
              <a:t> погоди в </a:t>
            </a:r>
            <a:r>
              <a:rPr lang="ru-RU" dirty="0" err="1" smtClean="0">
                <a:solidFill>
                  <a:schemeClr val="tx1"/>
                </a:solidFill>
              </a:rPr>
              <a:t>Донецькій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області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8208912" cy="4680520"/>
          </a:xfrm>
        </p:spPr>
        <p:txBody>
          <a:bodyPr>
            <a:normAutofit/>
          </a:bodyPr>
          <a:lstStyle/>
          <a:p>
            <a:r>
              <a:rPr lang="uk-UA" dirty="0" smtClean="0"/>
              <a:t>Початок зими визначається за датою переходу середніх добових температур повітря через -0 °;</a:t>
            </a:r>
          </a:p>
          <a:p>
            <a:r>
              <a:rPr lang="uk-UA" dirty="0" smtClean="0"/>
              <a:t>Тривалість зимового періоду на півночі області близько 2,5 місяців (з І декади грудня по березень), на півдні - до 2 місяців (з І декади січня по ІІ декаду лютого);</a:t>
            </a:r>
          </a:p>
          <a:p>
            <a:r>
              <a:rPr lang="uk-UA" dirty="0" smtClean="0"/>
              <a:t>Зима зазвичай м'яка, малосніжна, похмура з нестійкою погодою, хуртовинами, ожеледдю, частими сильними відлигами;</a:t>
            </a:r>
          </a:p>
          <a:p>
            <a:r>
              <a:rPr lang="uk-UA" dirty="0" smtClean="0"/>
              <a:t>Але нерідко зима буває тривалою і суворою.	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14539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1733</TotalTime>
  <Words>937</Words>
  <Application>Microsoft Office PowerPoint</Application>
  <PresentationFormat>Экран (4:3)</PresentationFormat>
  <Paragraphs>103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Мета роботи:</vt:lpstr>
      <vt:lpstr>Слайд 3</vt:lpstr>
      <vt:lpstr>Завдання дослідження:</vt:lpstr>
      <vt:lpstr>Слайд 5</vt:lpstr>
      <vt:lpstr> Що таке погода?</vt:lpstr>
      <vt:lpstr>Чому погода мінлива?</vt:lpstr>
      <vt:lpstr>Особливості зимової погоди в Україні</vt:lpstr>
      <vt:lpstr>Особливості зимової погоди в Донецькій області</vt:lpstr>
      <vt:lpstr>Слайд 10</vt:lpstr>
      <vt:lpstr>Середньомісячні денні температури</vt:lpstr>
      <vt:lpstr>Грудень</vt:lpstr>
      <vt:lpstr>Роза вітрів і хмарність-грудень</vt:lpstr>
      <vt:lpstr>Роза вітрів і хмарність-грудень</vt:lpstr>
      <vt:lpstr>Роза вітрів і хмарність-грудень</vt:lpstr>
      <vt:lpstr>Роза вітрів і хмарність-грудень</vt:lpstr>
      <vt:lpstr>Висновок: Грудень </vt:lpstr>
      <vt:lpstr>Січень</vt:lpstr>
      <vt:lpstr>Роза вітрів та хмарність - січень</vt:lpstr>
      <vt:lpstr>Роза вітрів та хмарність - січень</vt:lpstr>
      <vt:lpstr>Роза вітрів та хмарність -січень</vt:lpstr>
      <vt:lpstr>Роза вітрів та хмарність - січень</vt:lpstr>
      <vt:lpstr>Висновок:Січень </vt:lpstr>
      <vt:lpstr>Лютий</vt:lpstr>
      <vt:lpstr>Роза вітрів та хмарність - лютий</vt:lpstr>
      <vt:lpstr>Роза вітрів на хмарність - лютий</vt:lpstr>
      <vt:lpstr>Роза вітрів та хмарність - лютий</vt:lpstr>
      <vt:lpstr>Роза вітрів та хмарність - лютий</vt:lpstr>
      <vt:lpstr>Висновок:Лютий </vt:lpstr>
      <vt:lpstr>Заключення</vt:lpstr>
      <vt:lpstr>Список літератури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элементов погоды осеннего сезона в Светлодарске</dc:title>
  <dc:creator>Андрей</dc:creator>
  <cp:lastModifiedBy>Гео</cp:lastModifiedBy>
  <cp:revision>144</cp:revision>
  <dcterms:created xsi:type="dcterms:W3CDTF">2014-03-14T08:41:45Z</dcterms:created>
  <dcterms:modified xsi:type="dcterms:W3CDTF">2001-01-01T00:48:39Z</dcterms:modified>
</cp:coreProperties>
</file>