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57" r:id="rId3"/>
    <p:sldId id="283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82" r:id="rId14"/>
    <p:sldId id="286" r:id="rId15"/>
    <p:sldId id="281" r:id="rId16"/>
    <p:sldId id="259" r:id="rId17"/>
    <p:sldId id="260" r:id="rId18"/>
    <p:sldId id="261" r:id="rId19"/>
    <p:sldId id="258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4" r:id="rId3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A5728-0728-404B-9D36-17BDC764517A}" type="datetimeFigureOut">
              <a:rPr lang="uk-UA" smtClean="0"/>
              <a:pPr/>
              <a:t>28.11.2021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599F-BB17-4BA7-AE91-C1D5418D5D0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A5728-0728-404B-9D36-17BDC764517A}" type="datetimeFigureOut">
              <a:rPr lang="uk-UA" smtClean="0"/>
              <a:pPr/>
              <a:t>28.11.2021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599F-BB17-4BA7-AE91-C1D5418D5D0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A5728-0728-404B-9D36-17BDC764517A}" type="datetimeFigureOut">
              <a:rPr lang="uk-UA" smtClean="0"/>
              <a:pPr/>
              <a:t>28.11.2021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599F-BB17-4BA7-AE91-C1D5418D5D0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A5728-0728-404B-9D36-17BDC764517A}" type="datetimeFigureOut">
              <a:rPr lang="uk-UA" smtClean="0"/>
              <a:pPr/>
              <a:t>28.11.2021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599F-BB17-4BA7-AE91-C1D5418D5D0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A5728-0728-404B-9D36-17BDC764517A}" type="datetimeFigureOut">
              <a:rPr lang="uk-UA" smtClean="0"/>
              <a:pPr/>
              <a:t>28.11.2021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599F-BB17-4BA7-AE91-C1D5418D5D0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A5728-0728-404B-9D36-17BDC764517A}" type="datetimeFigureOut">
              <a:rPr lang="uk-UA" smtClean="0"/>
              <a:pPr/>
              <a:t>28.11.2021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599F-BB17-4BA7-AE91-C1D5418D5D0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A5728-0728-404B-9D36-17BDC764517A}" type="datetimeFigureOut">
              <a:rPr lang="uk-UA" smtClean="0"/>
              <a:pPr/>
              <a:t>28.11.2021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599F-BB17-4BA7-AE91-C1D5418D5D0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A5728-0728-404B-9D36-17BDC764517A}" type="datetimeFigureOut">
              <a:rPr lang="uk-UA" smtClean="0"/>
              <a:pPr/>
              <a:t>28.11.2021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599F-BB17-4BA7-AE91-C1D5418D5D0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A5728-0728-404B-9D36-17BDC764517A}" type="datetimeFigureOut">
              <a:rPr lang="uk-UA" smtClean="0"/>
              <a:pPr/>
              <a:t>28.11.2021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599F-BB17-4BA7-AE91-C1D5418D5D0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A5728-0728-404B-9D36-17BDC764517A}" type="datetimeFigureOut">
              <a:rPr lang="uk-UA" smtClean="0"/>
              <a:pPr/>
              <a:t>28.11.2021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599F-BB17-4BA7-AE91-C1D5418D5D0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A5728-0728-404B-9D36-17BDC764517A}" type="datetimeFigureOut">
              <a:rPr lang="uk-UA" smtClean="0"/>
              <a:pPr/>
              <a:t>28.11.2021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599F-BB17-4BA7-AE91-C1D5418D5D0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A5728-0728-404B-9D36-17BDC764517A}" type="datetimeFigureOut">
              <a:rPr lang="uk-UA" smtClean="0"/>
              <a:pPr/>
              <a:t>28.11.2021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9599F-BB17-4BA7-AE91-C1D5418D5D08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Загальна характеристика Азії. Природні умови і ресурси.</a:t>
            </a:r>
            <a:endParaRPr lang="uk-UA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7" descr="http://images.wikia.com/ikariam/images/a/a3/Asia_region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643050"/>
            <a:ext cx="5097435" cy="4740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357818" y="5000636"/>
            <a:ext cx="3214694" cy="1200329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Arial" pitchFamily="34" charset="0"/>
                <a:cs typeface="Arial" pitchFamily="34" charset="0"/>
              </a:rPr>
              <a:t>Кременчугська Т.С..</a:t>
            </a:r>
          </a:p>
          <a:p>
            <a:r>
              <a:rPr lang="uk-UA" sz="2400" dirty="0" smtClean="0">
                <a:latin typeface="Arial" pitchFamily="34" charset="0"/>
                <a:cs typeface="Arial" pitchFamily="34" charset="0"/>
              </a:rPr>
              <a:t>Учитель географії Світлодарського НВК</a:t>
            </a:r>
            <a:endParaRPr lang="uk-UA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naurok.com.ua/uploads/files/131097/37478/38279_images/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4956" cy="7429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naurok.com.ua/uploads/files/131097/37478/38279_images/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-250068"/>
            <a:ext cx="9429784" cy="7536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naurok.com.ua/uploads/files/131097/37478/38279_images/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76"/>
            <a:ext cx="9144000" cy="7358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naurok.com.ua/uploads/files/131097/37478/38279_images/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214338"/>
            <a:ext cx="9120172" cy="7072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2" y="144463"/>
            <a:ext cx="8785256" cy="6694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naurok.com.ua/uploads/files/131097/37478/38279_images/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9001156" cy="67508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C184"/>
              </a:clrFrom>
              <a:clrTo>
                <a:srgbClr val="FFC184">
                  <a:alpha val="0"/>
                </a:srgbClr>
              </a:clrTo>
            </a:clrChange>
          </a:blip>
          <a:srcRect l="2631" t="6126" r="4457" b="3870"/>
          <a:stretch>
            <a:fillRect/>
          </a:stretch>
        </p:blipFill>
        <p:spPr bwMode="auto">
          <a:xfrm>
            <a:off x="-1588" y="714356"/>
            <a:ext cx="6788166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BF6975"/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Природні умови і ресурси: регіональні відмінності.</a:t>
            </a:r>
            <a:br>
              <a:rPr lang="uk-UA" sz="20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</a:br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Центральна Азія.</a:t>
            </a:r>
            <a:endParaRPr lang="uk-UA" sz="200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1357298"/>
            <a:ext cx="4286280" cy="4768865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Памір, Тянь-Шань, Копетдаг</a:t>
            </a:r>
          </a:p>
          <a:p>
            <a:r>
              <a:rPr lang="uk-UA" dirty="0" smtClean="0"/>
              <a:t> Степи,напівпустелі, пустелі -                кочове скотарство</a:t>
            </a:r>
          </a:p>
          <a:p>
            <a:r>
              <a:rPr lang="uk-UA" dirty="0" smtClean="0"/>
              <a:t>        </a:t>
            </a:r>
            <a:r>
              <a:rPr lang="en-US" dirty="0" smtClean="0"/>
              <a:t>    </a:t>
            </a:r>
            <a:r>
              <a:rPr lang="uk-UA" dirty="0" smtClean="0"/>
              <a:t>Прикаспійська низовина(Казахстан, Туркменістан, Узбекистан)</a:t>
            </a:r>
          </a:p>
          <a:p>
            <a:r>
              <a:rPr lang="uk-UA" dirty="0" smtClean="0"/>
              <a:t>          Караганда (Казахстан)</a:t>
            </a:r>
          </a:p>
          <a:p>
            <a:pPr>
              <a:buNone/>
            </a:pPr>
            <a:endParaRPr lang="uk-UA" dirty="0" smtClean="0"/>
          </a:p>
          <a:p>
            <a:r>
              <a:rPr lang="uk-UA" dirty="0" smtClean="0"/>
              <a:t>          </a:t>
            </a:r>
            <a:r>
              <a:rPr lang="en-US" dirty="0" smtClean="0"/>
              <a:t>U</a:t>
            </a:r>
            <a:r>
              <a:rPr lang="uk-UA" dirty="0" smtClean="0"/>
              <a:t>  Казахстан</a:t>
            </a:r>
          </a:p>
          <a:p>
            <a:r>
              <a:rPr lang="uk-UA" dirty="0" smtClean="0"/>
              <a:t> Екологічна катастрофа – Аральське море</a:t>
            </a:r>
            <a:endParaRPr lang="uk-UA" dirty="0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5097785" y="2357430"/>
            <a:ext cx="188595" cy="42862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72066" y="3429000"/>
            <a:ext cx="357190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5000628" y="4071942"/>
            <a:ext cx="571504" cy="35719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5357818" y="2357430"/>
            <a:ext cx="188595" cy="428628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5072066" y="2357430"/>
            <a:ext cx="188595" cy="42862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C184"/>
              </a:clrFrom>
              <a:clrTo>
                <a:srgbClr val="FFC184">
                  <a:alpha val="0"/>
                </a:srgbClr>
              </a:clrTo>
            </a:clrChange>
          </a:blip>
          <a:srcRect l="2631" t="6126" r="4457" b="3870"/>
          <a:stretch>
            <a:fillRect/>
          </a:stretch>
        </p:blipFill>
        <p:spPr bwMode="auto">
          <a:xfrm>
            <a:off x="2107323" y="1071546"/>
            <a:ext cx="7536775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BF6975"/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Autofit/>
          </a:bodyPr>
          <a:lstStyle/>
          <a:p>
            <a:r>
              <a:rPr lang="uk-UA" sz="24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Природні умови і ресурси: регіональні відмінності. Південна, </a:t>
            </a:r>
            <a:r>
              <a:rPr lang="uk-UA" sz="2400" dirty="0" err="1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Південно-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C</a:t>
            </a:r>
            <a:r>
              <a:rPr lang="uk-UA" sz="2400" dirty="0" err="1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хідна</a:t>
            </a:r>
            <a:r>
              <a:rPr lang="uk-UA" sz="24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Азія</a:t>
            </a:r>
            <a:br>
              <a:rPr lang="uk-UA" sz="24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</a:br>
            <a:endParaRPr lang="uk-UA" sz="24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4429124" cy="550072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endParaRPr lang="uk-UA" dirty="0" smtClean="0"/>
          </a:p>
          <a:p>
            <a:r>
              <a:rPr lang="uk-UA" dirty="0" smtClean="0"/>
              <a:t>тропічний, субекваторіальний  пояси : цілорічне землеробство</a:t>
            </a:r>
          </a:p>
          <a:p>
            <a:r>
              <a:rPr lang="uk-UA" dirty="0" smtClean="0"/>
              <a:t>  багаті гідроресурси, ліси</a:t>
            </a:r>
          </a:p>
          <a:p>
            <a:r>
              <a:rPr lang="uk-UA" dirty="0" smtClean="0"/>
              <a:t>  руди </a:t>
            </a:r>
            <a:r>
              <a:rPr lang="en-US" dirty="0" smtClean="0"/>
              <a:t>Fe, </a:t>
            </a:r>
            <a:r>
              <a:rPr lang="en-US" dirty="0" err="1" smtClean="0"/>
              <a:t>Mn</a:t>
            </a:r>
            <a:r>
              <a:rPr lang="en-US" dirty="0" smtClean="0"/>
              <a:t>, Al, </a:t>
            </a:r>
            <a:r>
              <a:rPr lang="en-US" dirty="0" err="1" smtClean="0"/>
              <a:t>Xr</a:t>
            </a:r>
            <a:r>
              <a:rPr lang="uk-UA" dirty="0" smtClean="0"/>
              <a:t>, дорогоцінне    каміння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uk-UA" dirty="0" smtClean="0"/>
              <a:t> </a:t>
            </a:r>
            <a:r>
              <a:rPr lang="uk-UA" dirty="0" err="1" smtClean="0"/>
              <a:t>“олов</a:t>
            </a:r>
            <a:r>
              <a:rPr lang="en-US" dirty="0" smtClean="0"/>
              <a:t>’</a:t>
            </a:r>
            <a:r>
              <a:rPr lang="uk-UA" dirty="0" err="1" smtClean="0"/>
              <a:t>яний</a:t>
            </a:r>
            <a:r>
              <a:rPr lang="uk-UA" dirty="0" smtClean="0"/>
              <a:t> </a:t>
            </a:r>
            <a:r>
              <a:rPr lang="uk-UA" dirty="0" err="1" smtClean="0"/>
              <a:t>пояс”</a:t>
            </a:r>
            <a:r>
              <a:rPr lang="uk-UA" dirty="0" smtClean="0"/>
              <a:t> (Індонезія, Малайзія, Таїланд, М</a:t>
            </a:r>
            <a:r>
              <a:rPr lang="en-US" dirty="0" smtClean="0"/>
              <a:t>’</a:t>
            </a:r>
            <a:r>
              <a:rPr lang="uk-UA" dirty="0" err="1" smtClean="0"/>
              <a:t>янма</a:t>
            </a:r>
            <a:r>
              <a:rPr lang="uk-UA" dirty="0" smtClean="0"/>
              <a:t>)</a:t>
            </a:r>
            <a:endParaRPr lang="en-US" dirty="0" smtClean="0"/>
          </a:p>
          <a:p>
            <a:r>
              <a:rPr lang="en-US" dirty="0" smtClean="0"/>
              <a:t> Ni, W</a:t>
            </a:r>
            <a:r>
              <a:rPr lang="uk-UA" dirty="0" smtClean="0"/>
              <a:t> (Філіппіни)</a:t>
            </a:r>
            <a:endParaRPr lang="en-US" dirty="0" smtClean="0"/>
          </a:p>
          <a:p>
            <a:r>
              <a:rPr lang="en-US" dirty="0" smtClean="0"/>
              <a:t> Au, Ag</a:t>
            </a:r>
            <a:r>
              <a:rPr lang="uk-UA" dirty="0" smtClean="0"/>
              <a:t> (Індонезія)</a:t>
            </a:r>
          </a:p>
          <a:p>
            <a:pPr>
              <a:buNone/>
            </a:pPr>
            <a:endParaRPr lang="uk-UA" dirty="0" smtClean="0"/>
          </a:p>
          <a:p>
            <a:r>
              <a:rPr lang="uk-UA" dirty="0" smtClean="0"/>
              <a:t>     </a:t>
            </a:r>
            <a:r>
              <a:rPr lang="en-US" dirty="0" smtClean="0"/>
              <a:t>    </a:t>
            </a:r>
            <a:r>
              <a:rPr lang="uk-UA" dirty="0" smtClean="0"/>
              <a:t>  (</a:t>
            </a:r>
            <a:r>
              <a:rPr lang="uk-UA" dirty="0" err="1" smtClean="0"/>
              <a:t>Зондський</a:t>
            </a:r>
            <a:r>
              <a:rPr lang="uk-UA" dirty="0" smtClean="0"/>
              <a:t> басейн)</a:t>
            </a:r>
          </a:p>
          <a:p>
            <a:pPr>
              <a:buNone/>
            </a:pPr>
            <a:endParaRPr lang="uk-UA" dirty="0" smtClean="0"/>
          </a:p>
          <a:p>
            <a:r>
              <a:rPr lang="uk-UA" dirty="0" smtClean="0"/>
              <a:t>            (Індія, Індонезія)</a:t>
            </a:r>
          </a:p>
          <a:p>
            <a:r>
              <a:rPr lang="uk-UA" dirty="0" smtClean="0"/>
              <a:t>  туристично-рекреаційні регіони (Індія, Шрі-Ланка, Таїланд …)</a:t>
            </a:r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214282" y="4357694"/>
            <a:ext cx="285752" cy="42862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5072074"/>
            <a:ext cx="35719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642910" y="4357694"/>
            <a:ext cx="285752" cy="428628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C184"/>
              </a:clrFrom>
              <a:clrTo>
                <a:srgbClr val="FFC184">
                  <a:alpha val="0"/>
                </a:srgbClr>
              </a:clrTo>
            </a:clrChange>
          </a:blip>
          <a:srcRect l="2631" t="6126" r="4457" b="3870"/>
          <a:stretch>
            <a:fillRect/>
          </a:stretch>
        </p:blipFill>
        <p:spPr bwMode="auto">
          <a:xfrm>
            <a:off x="3643306" y="1214422"/>
            <a:ext cx="6643734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BF6975"/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786842" cy="868346"/>
          </a:xfrm>
        </p:spPr>
        <p:txBody>
          <a:bodyPr>
            <a:normAutofit fontScale="90000"/>
          </a:bodyPr>
          <a:lstStyle/>
          <a:p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Природні умови і ресурси: регіональні відмінності. Східна Азія.</a:t>
            </a:r>
            <a:endParaRPr lang="uk-UA" sz="2800" dirty="0">
              <a:solidFill>
                <a:schemeClr val="accent6">
                  <a:lumMod val="50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857232"/>
            <a:ext cx="4357718" cy="5643578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uk-UA" sz="2000" dirty="0" smtClean="0">
                <a:latin typeface="Arial" pitchFamily="34" charset="0"/>
                <a:cs typeface="Arial" pitchFamily="34" charset="0"/>
              </a:rPr>
              <a:t>рельєф складний: Гімалаї, рівнини, Тихоокеанське вогняне кільце</a:t>
            </a:r>
          </a:p>
          <a:p>
            <a:r>
              <a:rPr lang="uk-UA" sz="2000" dirty="0" smtClean="0">
                <a:latin typeface="Arial" pitchFamily="34" charset="0"/>
                <a:cs typeface="Arial" pitchFamily="34" charset="0"/>
              </a:rPr>
              <a:t> кліматичні контрасти: схід – мусони, захід – </a:t>
            </a:r>
            <a:r>
              <a:rPr lang="uk-UA" sz="2000" dirty="0" err="1" smtClean="0">
                <a:latin typeface="Arial" pitchFamily="34" charset="0"/>
                <a:cs typeface="Arial" pitchFamily="34" charset="0"/>
              </a:rPr>
              <a:t>континентально</a:t>
            </a:r>
            <a:endParaRPr lang="uk-UA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uk-UA" sz="2000" dirty="0" smtClean="0">
                <a:latin typeface="Arial" pitchFamily="34" charset="0"/>
                <a:cs typeface="Arial" pitchFamily="34" charset="0"/>
              </a:rPr>
              <a:t>Найбільші річки: Хуанхе, Меконг, Янцзи, Амур</a:t>
            </a:r>
          </a:p>
          <a:p>
            <a:r>
              <a:rPr lang="uk-UA" sz="2000" dirty="0" smtClean="0">
                <a:latin typeface="Arial" pitchFamily="34" charset="0"/>
                <a:cs typeface="Arial" pitchFamily="34" charset="0"/>
              </a:rPr>
              <a:t>3 пояси: помірний, субтропічний, тропічний</a:t>
            </a:r>
          </a:p>
          <a:p>
            <a:r>
              <a:rPr lang="uk-UA" sz="2000" dirty="0" smtClean="0">
                <a:latin typeface="Arial" pitchFamily="34" charset="0"/>
                <a:cs typeface="Arial" pitchFamily="34" charset="0"/>
              </a:rPr>
              <a:t>Пустелі: Гобі, </a:t>
            </a:r>
            <a:r>
              <a:rPr lang="uk-UA" sz="2000" dirty="0" err="1" smtClean="0">
                <a:latin typeface="Arial" pitchFamily="34" charset="0"/>
                <a:cs typeface="Arial" pitchFamily="34" charset="0"/>
              </a:rPr>
              <a:t>Такла-Макан</a:t>
            </a:r>
            <a:endParaRPr lang="uk-UA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uk-UA" sz="2000" dirty="0" smtClean="0">
                <a:latin typeface="Arial" pitchFamily="34" charset="0"/>
                <a:cs typeface="Arial" pitchFamily="34" charset="0"/>
              </a:rPr>
              <a:t>Мінеральні ресурси:</a:t>
            </a:r>
          </a:p>
          <a:p>
            <a:pPr>
              <a:buNone/>
            </a:pPr>
            <a:r>
              <a:rPr lang="uk-UA" dirty="0" smtClean="0"/>
              <a:t>        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1/3 світу (Китай)</a:t>
            </a:r>
          </a:p>
          <a:p>
            <a:pPr>
              <a:buNone/>
            </a:pPr>
            <a:r>
              <a:rPr lang="uk-UA" sz="2000" dirty="0" smtClean="0">
                <a:latin typeface="Arial" pitchFamily="34" charset="0"/>
                <a:cs typeface="Arial" pitchFamily="34" charset="0"/>
              </a:rPr>
              <a:t>             Китай</a:t>
            </a:r>
          </a:p>
          <a:p>
            <a:pPr>
              <a:buNone/>
            </a:pPr>
            <a:r>
              <a:rPr lang="uk-UA" sz="2000" dirty="0" smtClean="0">
                <a:latin typeface="Arial" pitchFamily="34" charset="0"/>
                <a:cs typeface="Arial" pitchFamily="34" charset="0"/>
              </a:rPr>
              <a:t>     руди</a:t>
            </a:r>
            <a:r>
              <a:rPr lang="uk-UA" dirty="0" smtClean="0"/>
              <a:t>: </a:t>
            </a:r>
            <a:r>
              <a:rPr lang="en-US" dirty="0" smtClean="0"/>
              <a:t>Fe, </a:t>
            </a:r>
            <a:r>
              <a:rPr lang="en-US" dirty="0" err="1" smtClean="0"/>
              <a:t>Sn</a:t>
            </a:r>
            <a:r>
              <a:rPr lang="en-US" dirty="0" smtClean="0"/>
              <a:t>, Hg, Mo, W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4643446"/>
            <a:ext cx="428628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571472" y="5072074"/>
            <a:ext cx="214314" cy="5000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C184"/>
              </a:clrFrom>
              <a:clrTo>
                <a:srgbClr val="FFC184">
                  <a:alpha val="0"/>
                </a:srgbClr>
              </a:clrTo>
            </a:clrChange>
          </a:blip>
          <a:srcRect l="2631" t="6126" r="4457" b="3870"/>
          <a:stretch>
            <a:fillRect/>
          </a:stretch>
        </p:blipFill>
        <p:spPr bwMode="auto">
          <a:xfrm>
            <a:off x="250825" y="1071546"/>
            <a:ext cx="9145588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BF6975"/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Природні умови і ресурси: регіональні відмінності. Західна Азія</a:t>
            </a:r>
            <a:endParaRPr lang="uk-UA" sz="2800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1357298"/>
            <a:ext cx="4757742" cy="5214974"/>
          </a:xfrm>
          <a:solidFill>
            <a:schemeClr val="accent6"/>
          </a:solidFill>
        </p:spPr>
        <p:txBody>
          <a:bodyPr>
            <a:normAutofit fontScale="92500" lnSpcReduction="20000"/>
          </a:bodyPr>
          <a:lstStyle/>
          <a:p>
            <a:r>
              <a:rPr lang="uk-UA" sz="2400" dirty="0" smtClean="0">
                <a:latin typeface="Arial" pitchFamily="34" charset="0"/>
                <a:cs typeface="Arial" pitchFamily="34" charset="0"/>
              </a:rPr>
              <a:t>субтропічний, тропічний пояси,  </a:t>
            </a:r>
            <a:r>
              <a:rPr lang="uk-UA" sz="2400" dirty="0" err="1" smtClean="0">
                <a:latin typeface="Arial" pitchFamily="34" charset="0"/>
                <a:cs typeface="Arial" pitchFamily="34" charset="0"/>
              </a:rPr>
              <a:t>посушливо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, дефіцит води</a:t>
            </a:r>
          </a:p>
          <a:p>
            <a:r>
              <a:rPr lang="uk-UA" sz="2400" dirty="0" smtClean="0">
                <a:latin typeface="Arial" pitchFamily="34" charset="0"/>
                <a:cs typeface="Arial" pitchFamily="34" charset="0"/>
              </a:rPr>
              <a:t> Сухі степи, напівпустелі, пустелі</a:t>
            </a:r>
          </a:p>
          <a:p>
            <a:r>
              <a:rPr lang="uk-UA" sz="2400" dirty="0" smtClean="0">
                <a:latin typeface="Arial" pitchFamily="34" charset="0"/>
                <a:cs typeface="Arial" pitchFamily="34" charset="0"/>
              </a:rPr>
              <a:t> Нафтогазоносний регіон Перської затоки (Бахрейн, Іран, Ірак, Катар, Кувейт, Саудівська Аравія, ОАЕ)</a:t>
            </a:r>
          </a:p>
          <a:p>
            <a:pPr>
              <a:buNone/>
            </a:pPr>
            <a:r>
              <a:rPr lang="uk-UA" sz="2400" dirty="0" smtClean="0">
                <a:latin typeface="Arial" pitchFamily="34" charset="0"/>
                <a:cs typeface="Arial" pitchFamily="34" charset="0"/>
              </a:rPr>
              <a:t>Х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  (Туреччина, Іран), Р (Йорданія, Ізраїль), солі Мертвого моря</a:t>
            </a:r>
          </a:p>
          <a:p>
            <a:r>
              <a:rPr lang="uk-UA" sz="2400" dirty="0" smtClean="0">
                <a:latin typeface="Arial" pitchFamily="34" charset="0"/>
                <a:cs typeface="Arial" pitchFamily="34" charset="0"/>
              </a:rPr>
              <a:t> Туристично-рекреаційні:  Туреччина, Ізраїль, Ліван</a:t>
            </a:r>
          </a:p>
          <a:p>
            <a:r>
              <a:rPr lang="uk-UA" sz="2400" dirty="0" smtClean="0">
                <a:latin typeface="Arial" pitchFamily="34" charset="0"/>
                <a:cs typeface="Arial" pitchFamily="34" charset="0"/>
              </a:rPr>
              <a:t>  історичні міста: Єрусалим, Мекка, Медина, Багдад</a:t>
            </a: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Природні умови і ресурси: загальні риси</a:t>
            </a:r>
            <a:endParaRPr lang="uk-UA" sz="360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452596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2500"/>
          </a:bodyPr>
          <a:lstStyle/>
          <a:p>
            <a:r>
              <a:rPr lang="uk-UA" dirty="0" smtClean="0">
                <a:latin typeface="Arial" pitchFamily="34" charset="0"/>
                <a:cs typeface="Arial" pitchFamily="34" charset="0"/>
              </a:rPr>
              <a:t>Клімат: багато тепла, мусони (схід, південь)</a:t>
            </a:r>
          </a:p>
          <a:p>
            <a:r>
              <a:rPr lang="uk-UA" dirty="0" smtClean="0">
                <a:latin typeface="Arial" pitchFamily="34" charset="0"/>
                <a:cs typeface="Arial" pitchFamily="34" charset="0"/>
              </a:rPr>
              <a:t>Рівнини + оазиси - зрошувальне землеробство</a:t>
            </a:r>
          </a:p>
          <a:p>
            <a:r>
              <a:rPr lang="uk-UA" dirty="0" smtClean="0">
                <a:latin typeface="Arial" pitchFamily="34" charset="0"/>
                <a:cs typeface="Arial" pitchFamily="34" charset="0"/>
              </a:rPr>
              <a:t>Гідроенергетичний потенціал: І місце в світі</a:t>
            </a:r>
          </a:p>
          <a:p>
            <a:r>
              <a:rPr lang="uk-UA" dirty="0" smtClean="0">
                <a:latin typeface="Arial" pitchFamily="34" charset="0"/>
                <a:cs typeface="Arial" pitchFamily="34" charset="0"/>
              </a:rPr>
              <a:t>Мінеральні ресурси(видобуток):</a:t>
            </a:r>
          </a:p>
          <a:p>
            <a:pPr>
              <a:buFontTx/>
              <a:buChar char="-"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Нафта – 40% (світових запасів)</a:t>
            </a:r>
          </a:p>
          <a:p>
            <a:pPr>
              <a:buFontTx/>
              <a:buChar char="-"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Вугілля – 75% (світових запасів)</a:t>
            </a:r>
          </a:p>
          <a:p>
            <a:pPr>
              <a:buFontTx/>
              <a:buChar char="-"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Руди: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Pb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Zn,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Xr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W, Fe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s://naurok.com.ua/uploads/files/131097/37478/38279_images/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-214338"/>
            <a:ext cx="9501222" cy="7072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naurok.com.ua/uploads/files/131097/37478/38279_images/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1536" y="0"/>
            <a:ext cx="10025133" cy="7858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naurok.com.ua/uploads/files/131097/37478/38279_images/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8660" y="-285776"/>
            <a:ext cx="9572660" cy="7429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naurok.com.ua/uploads/files/131097/37478/38279_images/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334580" cy="7072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naurok.com.ua/uploads/files/131097/37478/38279_images/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93" y="0"/>
            <a:ext cx="935839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naurok.com.ua/uploads/files/131097/37478/38279_images/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-285776"/>
            <a:ext cx="9144000" cy="7143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s://naurok.com.ua/uploads/files/131097/37478/38279_images/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0"/>
            <a:ext cx="964413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s://naurok.com.ua/uploads/files/131097/37478/38279_images/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86"/>
            <a:ext cx="9144000" cy="7358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s://naurok.com.ua/uploads/files/131097/37478/38279_images/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8687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naurok.com.ua/uploads/files/131097/37478/38279_images/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547" y="35660"/>
            <a:ext cx="8810733" cy="6608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3" descr="http://www.muldyr.ru/a/img/900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222" y="-214338"/>
            <a:ext cx="913077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uk-UA" sz="4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Рельєф</a:t>
            </a:r>
            <a:endParaRPr lang="uk-UA" sz="48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00166" y="2143116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latin typeface="Arial Black" pitchFamily="34" charset="0"/>
                <a:ea typeface="Calibri" pitchFamily="34" charset="0"/>
                <a:cs typeface="Times New Roman" pitchFamily="18" charset="0"/>
              </a:rPr>
              <a:t>?</a:t>
            </a:r>
            <a:endParaRPr lang="uk-UA" sz="1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57620" y="4000504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latin typeface="Arial Black" pitchFamily="34" charset="0"/>
                <a:ea typeface="Calibri" pitchFamily="34" charset="0"/>
                <a:cs typeface="Times New Roman" pitchFamily="18" charset="0"/>
              </a:rPr>
              <a:t>?</a:t>
            </a:r>
            <a:endParaRPr lang="uk-UA" sz="1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71670" y="1428736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latin typeface="Arial Black" pitchFamily="34" charset="0"/>
                <a:ea typeface="Calibri" pitchFamily="34" charset="0"/>
                <a:cs typeface="Times New Roman" pitchFamily="18" charset="0"/>
              </a:rPr>
              <a:t>?</a:t>
            </a:r>
            <a:endParaRPr lang="uk-UA" sz="1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14744" y="1643050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latin typeface="Arial Black" pitchFamily="34" charset="0"/>
                <a:ea typeface="Calibri" pitchFamily="34" charset="0"/>
                <a:cs typeface="Times New Roman" pitchFamily="18" charset="0"/>
              </a:rPr>
              <a:t>?</a:t>
            </a:r>
            <a:endParaRPr lang="uk-UA" sz="1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86050" y="1714488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latin typeface="Arial Black" pitchFamily="34" charset="0"/>
                <a:ea typeface="Calibri" pitchFamily="34" charset="0"/>
                <a:cs typeface="Times New Roman" pitchFamily="18" charset="0"/>
              </a:rPr>
              <a:t>?</a:t>
            </a:r>
            <a:endParaRPr lang="uk-UA" sz="1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86248" y="3357562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latin typeface="Arial Black" pitchFamily="34" charset="0"/>
                <a:ea typeface="Calibri" pitchFamily="34" charset="0"/>
                <a:cs typeface="Times New Roman" pitchFamily="18" charset="0"/>
              </a:rPr>
              <a:t>?</a:t>
            </a:r>
            <a:endParaRPr lang="uk-UA" sz="1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43636" y="2357430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latin typeface="Arial Black" pitchFamily="34" charset="0"/>
                <a:ea typeface="Calibri" pitchFamily="34" charset="0"/>
                <a:cs typeface="Times New Roman" pitchFamily="18" charset="0"/>
              </a:rPr>
              <a:t>?</a:t>
            </a:r>
            <a:endParaRPr lang="uk-UA" sz="1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143240" y="2857496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latin typeface="Arial Black" pitchFamily="34" charset="0"/>
                <a:ea typeface="Calibri" pitchFamily="34" charset="0"/>
                <a:cs typeface="Times New Roman" pitchFamily="18" charset="0"/>
              </a:rPr>
              <a:t>?</a:t>
            </a:r>
            <a:endParaRPr lang="uk-UA" sz="1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071934" y="2357430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latin typeface="Arial Black" pitchFamily="34" charset="0"/>
                <a:ea typeface="Calibri" pitchFamily="34" charset="0"/>
                <a:cs typeface="Times New Roman" pitchFamily="18" charset="0"/>
              </a:rPr>
              <a:t>?</a:t>
            </a:r>
            <a:endParaRPr lang="uk-UA" sz="1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857752" y="2357430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latin typeface="Arial Black" pitchFamily="34" charset="0"/>
                <a:ea typeface="Calibri" pitchFamily="34" charset="0"/>
                <a:cs typeface="Times New Roman" pitchFamily="18" charset="0"/>
              </a:rPr>
              <a:t>?</a:t>
            </a:r>
            <a:endParaRPr lang="uk-UA" sz="1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500562" y="1500174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latin typeface="Arial Black" pitchFamily="34" charset="0"/>
                <a:ea typeface="Calibri" pitchFamily="34" charset="0"/>
                <a:cs typeface="Times New Roman" pitchFamily="18" charset="0"/>
              </a:rPr>
              <a:t>?</a:t>
            </a:r>
            <a:endParaRPr lang="uk-UA" sz="1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071802" y="4429132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latin typeface="Arial Black" pitchFamily="34" charset="0"/>
                <a:ea typeface="Calibri" pitchFamily="34" charset="0"/>
                <a:cs typeface="Times New Roman" pitchFamily="18" charset="0"/>
              </a:rPr>
              <a:t>?</a:t>
            </a:r>
            <a:endParaRPr lang="uk-UA" sz="1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643306" y="3357562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latin typeface="Arial Black" pitchFamily="34" charset="0"/>
                <a:ea typeface="Calibri" pitchFamily="34" charset="0"/>
                <a:cs typeface="Times New Roman" pitchFamily="18" charset="0"/>
              </a:rPr>
              <a:t>?</a:t>
            </a:r>
            <a:endParaRPr lang="uk-UA" sz="1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000364" y="3214686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latin typeface="Arial Black" pitchFamily="34" charset="0"/>
                <a:ea typeface="Calibri" pitchFamily="34" charset="0"/>
                <a:cs typeface="Times New Roman" pitchFamily="18" charset="0"/>
              </a:rPr>
              <a:t>?</a:t>
            </a:r>
            <a:endParaRPr lang="uk-UA" sz="1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142976" y="2786058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latin typeface="Arial Black" pitchFamily="34" charset="0"/>
                <a:ea typeface="Calibri" pitchFamily="34" charset="0"/>
                <a:cs typeface="Times New Roman" pitchFamily="18" charset="0"/>
              </a:rPr>
              <a:t>?</a:t>
            </a:r>
            <a:endParaRPr lang="uk-UA" sz="1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143240" y="3786190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latin typeface="Arial Black" pitchFamily="34" charset="0"/>
                <a:ea typeface="Calibri" pitchFamily="34" charset="0"/>
                <a:cs typeface="Times New Roman" pitchFamily="18" charset="0"/>
              </a:rPr>
              <a:t>?</a:t>
            </a:r>
            <a:endParaRPr lang="uk-UA" sz="12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0711"/>
            <a:ext cx="8929718" cy="6697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098" name="Picture 2" descr="https://naurok.com.ua/uploads/files/131097/37478/38279_images/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3554" name="Picture 2" descr="https://naurok.com.ua/uploads/files/131097/37478/38279_images/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214290"/>
            <a:ext cx="9501222" cy="7715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naurok.com.ua/uploads/files/131097/37478/38279_images/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0097" y="0"/>
            <a:ext cx="9858364" cy="7000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naurok.com.ua/uploads/files/131097/37478/38279_images/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8675" y="-321506"/>
            <a:ext cx="9572675" cy="77510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naurok.com.ua/uploads/files/131097/37478/38279_images/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-214338"/>
            <a:ext cx="9667864" cy="7286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naurok.com.ua/uploads/files/131097/37478/38279_images/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3" y="-357214"/>
            <a:ext cx="9691722" cy="7215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389</Words>
  <Application>Microsoft Office PowerPoint</Application>
  <PresentationFormat>Экран (4:3)</PresentationFormat>
  <Paragraphs>66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Загальна характеристика Азії. Природні умови і ресурси.</vt:lpstr>
      <vt:lpstr>Природні умови і ресурси: загальні риси</vt:lpstr>
      <vt:lpstr>Рельєф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Природні умови і ресурси: регіональні відмінності. Центральна Азія.</vt:lpstr>
      <vt:lpstr>Природні умови і ресурси: регіональні відмінності. Південна, Південно-Cхідна Азія </vt:lpstr>
      <vt:lpstr>Природні умови і ресурси: регіональні відмінності. Східна Азія.</vt:lpstr>
      <vt:lpstr>Природні умови і ресурси: регіональні відмінності. Західна Азія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Природні умови і ресурси: загальні риси</dc:title>
  <dc:creator>СерПК</dc:creator>
  <cp:lastModifiedBy>СерПК</cp:lastModifiedBy>
  <cp:revision>19</cp:revision>
  <dcterms:created xsi:type="dcterms:W3CDTF">2021-11-07T07:50:24Z</dcterms:created>
  <dcterms:modified xsi:type="dcterms:W3CDTF">2021-11-28T18:38:11Z</dcterms:modified>
</cp:coreProperties>
</file>