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5" r:id="rId7"/>
    <p:sldId id="262" r:id="rId8"/>
    <p:sldId id="266" r:id="rId9"/>
    <p:sldId id="267" r:id="rId10"/>
    <p:sldId id="268" r:id="rId11"/>
    <p:sldId id="269" r:id="rId12"/>
    <p:sldId id="271" r:id="rId13"/>
    <p:sldId id="264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>
        <c:manualLayout>
          <c:layoutTarget val="inner"/>
          <c:xMode val="edge"/>
          <c:yMode val="edge"/>
          <c:x val="0.15098241985522265"/>
          <c:y val="7.1186440677966104E-2"/>
          <c:w val="0.50775594622543962"/>
          <c:h val="0.51864406779661021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ІІ сектор</c:v>
                </c:pt>
              </c:strCache>
            </c:strRef>
          </c:tx>
          <c:spPr>
            <a:solidFill>
              <a:schemeClr val="accent1"/>
            </a:solidFill>
            <a:ln w="8663">
              <a:solidFill>
                <a:schemeClr val="tx1"/>
              </a:solidFill>
              <a:prstDash val="solid"/>
            </a:ln>
          </c:spPr>
          <c:cat>
            <c:strRef>
              <c:f>Sheet1!$B$1:$H$1</c:f>
              <c:strCache>
                <c:ptCount val="7"/>
                <c:pt idx="0">
                  <c:v>Японія</c:v>
                </c:pt>
                <c:pt idx="1">
                  <c:v>Китай</c:v>
                </c:pt>
                <c:pt idx="2">
                  <c:v>РК</c:v>
                </c:pt>
                <c:pt idx="3">
                  <c:v>СА</c:v>
                </c:pt>
                <c:pt idx="4">
                  <c:v>Індонезія</c:v>
                </c:pt>
                <c:pt idx="5">
                  <c:v>Іран</c:v>
                </c:pt>
                <c:pt idx="6">
                  <c:v>Ізраїль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25</c:v>
                </c:pt>
                <c:pt idx="1">
                  <c:v>22</c:v>
                </c:pt>
                <c:pt idx="2">
                  <c:v>19</c:v>
                </c:pt>
                <c:pt idx="3">
                  <c:v>26</c:v>
                </c:pt>
                <c:pt idx="4">
                  <c:v>16</c:v>
                </c:pt>
                <c:pt idx="5">
                  <c:v>25</c:v>
                </c:pt>
                <c:pt idx="6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Ісектор</c:v>
                </c:pt>
              </c:strCache>
            </c:strRef>
          </c:tx>
          <c:spPr>
            <a:solidFill>
              <a:schemeClr val="accent2"/>
            </a:solidFill>
            <a:ln w="8663">
              <a:solidFill>
                <a:schemeClr val="tx1"/>
              </a:solidFill>
              <a:prstDash val="solid"/>
            </a:ln>
          </c:spPr>
          <c:cat>
            <c:strRef>
              <c:f>Sheet1!$B$1:$H$1</c:f>
              <c:strCache>
                <c:ptCount val="7"/>
                <c:pt idx="0">
                  <c:v>Японія</c:v>
                </c:pt>
                <c:pt idx="1">
                  <c:v>Китай</c:v>
                </c:pt>
                <c:pt idx="2">
                  <c:v>РК</c:v>
                </c:pt>
                <c:pt idx="3">
                  <c:v>СА</c:v>
                </c:pt>
                <c:pt idx="4">
                  <c:v>Індонезія</c:v>
                </c:pt>
                <c:pt idx="5">
                  <c:v>Іран</c:v>
                </c:pt>
                <c:pt idx="6">
                  <c:v>Ізраїль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5</c:v>
                </c:pt>
                <c:pt idx="1">
                  <c:v>49</c:v>
                </c:pt>
                <c:pt idx="2">
                  <c:v>8</c:v>
                </c:pt>
                <c:pt idx="3">
                  <c:v>5</c:v>
                </c:pt>
                <c:pt idx="4">
                  <c:v>45</c:v>
                </c:pt>
                <c:pt idx="5">
                  <c:v>30</c:v>
                </c:pt>
                <c:pt idx="6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ІІІ сектор</c:v>
                </c:pt>
              </c:strCache>
            </c:strRef>
          </c:tx>
          <c:spPr>
            <a:solidFill>
              <a:schemeClr val="hlink"/>
            </a:solidFill>
            <a:ln w="8663">
              <a:solidFill>
                <a:schemeClr val="tx1"/>
              </a:solidFill>
              <a:prstDash val="solid"/>
            </a:ln>
          </c:spPr>
          <c:cat>
            <c:strRef>
              <c:f>Sheet1!$B$1:$H$1</c:f>
              <c:strCache>
                <c:ptCount val="7"/>
                <c:pt idx="0">
                  <c:v>Японія</c:v>
                </c:pt>
                <c:pt idx="1">
                  <c:v>Китай</c:v>
                </c:pt>
                <c:pt idx="2">
                  <c:v>РК</c:v>
                </c:pt>
                <c:pt idx="3">
                  <c:v>СА</c:v>
                </c:pt>
                <c:pt idx="4">
                  <c:v>Індонезія</c:v>
                </c:pt>
                <c:pt idx="5">
                  <c:v>Іран</c:v>
                </c:pt>
                <c:pt idx="6">
                  <c:v>Ізраїль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70</c:v>
                </c:pt>
                <c:pt idx="1">
                  <c:v>29</c:v>
                </c:pt>
                <c:pt idx="2">
                  <c:v>73</c:v>
                </c:pt>
                <c:pt idx="3">
                  <c:v>69</c:v>
                </c:pt>
                <c:pt idx="4">
                  <c:v>39</c:v>
                </c:pt>
                <c:pt idx="5">
                  <c:v>45</c:v>
                </c:pt>
                <c:pt idx="6">
                  <c:v>57</c:v>
                </c:pt>
              </c:numCache>
            </c:numRef>
          </c:val>
        </c:ser>
        <c:overlap val="100"/>
        <c:axId val="59577472"/>
        <c:axId val="59579008"/>
      </c:barChart>
      <c:catAx>
        <c:axId val="59577472"/>
        <c:scaling>
          <c:orientation val="minMax"/>
        </c:scaling>
        <c:axPos val="b"/>
        <c:numFmt formatCode="General" sourceLinked="1"/>
        <c:tickLblPos val="nextTo"/>
        <c:spPr>
          <a:ln w="216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739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uk-UA"/>
          </a:p>
        </c:txPr>
        <c:crossAx val="59579008"/>
        <c:crosses val="autoZero"/>
        <c:auto val="1"/>
        <c:lblAlgn val="ctr"/>
        <c:lblOffset val="100"/>
        <c:tickLblSkip val="1"/>
        <c:tickMarkSkip val="1"/>
      </c:catAx>
      <c:valAx>
        <c:axId val="59579008"/>
        <c:scaling>
          <c:orientation val="minMax"/>
        </c:scaling>
        <c:axPos val="l"/>
        <c:majorGridlines>
          <c:spPr>
            <a:ln w="2166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21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9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uk-UA"/>
          </a:p>
        </c:txPr>
        <c:crossAx val="59577472"/>
        <c:crosses val="autoZero"/>
        <c:crossBetween val="between"/>
      </c:valAx>
      <c:spPr>
        <a:noFill/>
        <a:ln w="866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701137538779764"/>
          <c:y val="0.29661016949152541"/>
          <c:w val="0.29679420889348501"/>
          <c:h val="0.31864406779661053"/>
        </c:manualLayout>
      </c:layout>
      <c:spPr>
        <a:noFill/>
        <a:ln w="2166">
          <a:solidFill>
            <a:schemeClr val="tx1"/>
          </a:solidFill>
          <a:prstDash val="solid"/>
        </a:ln>
      </c:spPr>
      <c:txPr>
        <a:bodyPr/>
        <a:lstStyle/>
        <a:p>
          <a:pPr>
            <a:defRPr sz="2070" b="1" i="0" u="none" strike="noStrike" baseline="0">
              <a:solidFill>
                <a:schemeClr val="tx1"/>
              </a:solidFill>
              <a:latin typeface="Garamond"/>
              <a:ea typeface="Garamond"/>
              <a:cs typeface="Garamond"/>
            </a:defRPr>
          </a:pPr>
          <a:endParaRPr lang="uk-UA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39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5C89-903F-4089-9D11-F9BFACBB32BF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74C-BA53-4CD2-A16B-D32F26E35D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5C89-903F-4089-9D11-F9BFACBB32BF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74C-BA53-4CD2-A16B-D32F26E35D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5C89-903F-4089-9D11-F9BFACBB32BF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74C-BA53-4CD2-A16B-D32F26E35D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5C89-903F-4089-9D11-F9BFACBB32BF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74C-BA53-4CD2-A16B-D32F26E35D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5C89-903F-4089-9D11-F9BFACBB32BF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74C-BA53-4CD2-A16B-D32F26E35D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5C89-903F-4089-9D11-F9BFACBB32BF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74C-BA53-4CD2-A16B-D32F26E35D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5C89-903F-4089-9D11-F9BFACBB32BF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74C-BA53-4CD2-A16B-D32F26E35D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5C89-903F-4089-9D11-F9BFACBB32BF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74C-BA53-4CD2-A16B-D32F26E35D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5C89-903F-4089-9D11-F9BFACBB32BF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74C-BA53-4CD2-A16B-D32F26E35D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5C89-903F-4089-9D11-F9BFACBB32BF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74C-BA53-4CD2-A16B-D32F26E35D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5C89-903F-4089-9D11-F9BFACBB32BF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574C-BA53-4CD2-A16B-D32F26E35D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5C89-903F-4089-9D11-F9BFACBB32BF}" type="datetimeFigureOut">
              <a:rPr lang="uk-UA" smtClean="0"/>
              <a:pPr/>
              <a:t>30.11.2021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C574C-BA53-4CD2-A16B-D32F26E35D3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71438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Населення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зії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714884"/>
            <a:ext cx="3843342" cy="175260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Кременчугська Т.С.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Учитель географії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Світлодарського НВК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37" descr="http://images.wikia.com/ikariam/images/a/a3/Asia_reg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62509"/>
            <a:ext cx="4929222" cy="45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785794"/>
            <a:ext cx="4786346" cy="31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Етнічний склад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071546"/>
            <a:ext cx="4210080" cy="507209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uk-UA" dirty="0" smtClean="0"/>
              <a:t>Більше 1000 народів</a:t>
            </a:r>
          </a:p>
          <a:p>
            <a:r>
              <a:rPr lang="uk-UA" dirty="0" smtClean="0"/>
              <a:t>15 мовних сімей</a:t>
            </a:r>
          </a:p>
          <a:p>
            <a:r>
              <a:rPr lang="uk-UA" dirty="0" smtClean="0"/>
              <a:t>Найчисленніші: китайці, </a:t>
            </a:r>
            <a:r>
              <a:rPr lang="uk-UA" dirty="0" err="1" smtClean="0"/>
              <a:t>гіндустанці</a:t>
            </a:r>
            <a:r>
              <a:rPr lang="uk-UA" dirty="0" smtClean="0"/>
              <a:t>, </a:t>
            </a:r>
          </a:p>
          <a:p>
            <a:pPr>
              <a:buNone/>
            </a:pPr>
            <a:r>
              <a:rPr lang="uk-UA" dirty="0" smtClean="0"/>
              <a:t>    бенгальці, японці</a:t>
            </a:r>
          </a:p>
          <a:p>
            <a:r>
              <a:rPr lang="uk-UA" dirty="0" smtClean="0"/>
              <a:t>Найбільше етносів:Індія, Індонезія, Бангладеш</a:t>
            </a:r>
            <a:endParaRPr lang="uk-UA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5" y="4929198"/>
            <a:ext cx="319522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760121" cy="207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500306"/>
            <a:ext cx="293947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643446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Релігійні цивілізації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000240"/>
            <a:ext cx="4038600" cy="452596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uk-UA" dirty="0" smtClean="0"/>
              <a:t>Мусульманська (Захід, Центр, </a:t>
            </a:r>
            <a:r>
              <a:rPr lang="uk-UA" dirty="0" err="1" smtClean="0"/>
              <a:t>ПД.Схід</a:t>
            </a:r>
            <a:r>
              <a:rPr lang="uk-UA" dirty="0" smtClean="0"/>
              <a:t>)</a:t>
            </a:r>
          </a:p>
          <a:p>
            <a:r>
              <a:rPr lang="uk-UA" dirty="0" smtClean="0"/>
              <a:t>Буддизм (ПД. Схід)</a:t>
            </a:r>
          </a:p>
          <a:p>
            <a:r>
              <a:rPr lang="uk-UA" dirty="0" smtClean="0"/>
              <a:t>Конфуціанство (Китай)</a:t>
            </a:r>
          </a:p>
          <a:p>
            <a:r>
              <a:rPr lang="uk-UA" dirty="0" smtClean="0"/>
              <a:t>Синтоїзм (</a:t>
            </a:r>
            <a:r>
              <a:rPr lang="uk-UA" dirty="0" err="1" smtClean="0"/>
              <a:t>Японіфя</a:t>
            </a:r>
            <a:r>
              <a:rPr lang="uk-UA" dirty="0" smtClean="0"/>
              <a:t>)</a:t>
            </a:r>
          </a:p>
          <a:p>
            <a:r>
              <a:rPr lang="uk-UA" dirty="0" smtClean="0"/>
              <a:t>Християнство (Грузія, Вірменія, </a:t>
            </a:r>
          </a:p>
          <a:p>
            <a:pPr>
              <a:buNone/>
            </a:pPr>
            <a:r>
              <a:rPr lang="uk-UA" dirty="0" smtClean="0"/>
              <a:t>     Філіппіни)</a:t>
            </a:r>
          </a:p>
          <a:p>
            <a:r>
              <a:rPr lang="uk-UA" dirty="0" smtClean="0"/>
              <a:t>Іудаїзм (Ізраїль)</a:t>
            </a:r>
            <a:endParaRPr lang="uk-UA" dirty="0"/>
          </a:p>
        </p:txBody>
      </p:sp>
      <p:pic>
        <p:nvPicPr>
          <p:cNvPr id="5" name="Содержимое 4" descr="D:\Сайты\mygeography\Презентации\Азия\priroda7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22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292895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СерПК\Desktop\800px-木鐸_---_Confucian_wooden-clapper_bell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1285860"/>
            <a:ext cx="1571636" cy="157163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143248"/>
            <a:ext cx="2786082" cy="185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b="1" dirty="0" err="1" smtClean="0">
                <a:solidFill>
                  <a:schemeClr val="accent2">
                    <a:lumMod val="50000"/>
                  </a:schemeClr>
                </a:solidFill>
              </a:rPr>
              <a:t>Зайнятість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2">
                    <a:lumMod val="50000"/>
                  </a:schemeClr>
                </a:solidFill>
              </a:rPr>
              <a:t>населення</a:t>
            </a:r>
            <a:endParaRPr lang="ru-RU" sz="3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095500" y="3589338"/>
          <a:ext cx="762000" cy="552450"/>
        </p:xfrm>
        <a:graphic>
          <a:graphicData uri="http://schemas.openxmlformats.org/presentationml/2006/ole">
            <p:oleObj spid="_x0000_s1026" name="Диаграмма" r:id="rId3" imgW="1409827" imgH="914535" progId="MSGraph.Chart.8">
              <p:embed followColorScheme="full"/>
            </p:oleObj>
          </a:graphicData>
        </a:graphic>
      </p:graphicFrame>
      <p:graphicFrame>
        <p:nvGraphicFramePr>
          <p:cNvPr id="5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836613"/>
          <a:ext cx="9144000" cy="559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Демографічні процеси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Чисельність мешканців – 4,5 млрд. осіб</a:t>
            </a:r>
          </a:p>
          <a:p>
            <a:r>
              <a:rPr lang="uk-UA" dirty="0" smtClean="0"/>
              <a:t>Темпи зростання – 4% на рік: лідери: Західна Азія, Індія, Китай</a:t>
            </a:r>
          </a:p>
          <a:p>
            <a:r>
              <a:rPr lang="uk-UA" dirty="0" smtClean="0"/>
              <a:t>Міграційні процеси: велика частка трудових мігрантів  в країнах перської затоки:</a:t>
            </a:r>
          </a:p>
          <a:p>
            <a:pPr>
              <a:buFontTx/>
              <a:buChar char="-"/>
            </a:pPr>
            <a:r>
              <a:rPr lang="uk-UA" dirty="0" smtClean="0"/>
              <a:t>Катар,ОАЕ - 88%</a:t>
            </a:r>
          </a:p>
          <a:p>
            <a:pPr>
              <a:buNone/>
            </a:pPr>
            <a:r>
              <a:rPr lang="uk-UA" dirty="0" smtClean="0"/>
              <a:t>- Кувейт -70%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8587"/>
            <a:ext cx="8929718" cy="665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Статевовікова структура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4357718" cy="2071702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Диспропорції у співвідношенні чоловічого та жіночого населення</a:t>
            </a:r>
          </a:p>
          <a:p>
            <a:r>
              <a:rPr lang="uk-UA" dirty="0" smtClean="0"/>
              <a:t>Статевовікові </a:t>
            </a:r>
            <a:r>
              <a:rPr lang="uk-UA" dirty="0" smtClean="0"/>
              <a:t>піраміди: Китай, Індія, Катар</a:t>
            </a:r>
            <a:endParaRPr lang="uk-UA" dirty="0"/>
          </a:p>
        </p:txBody>
      </p:sp>
      <p:pic>
        <p:nvPicPr>
          <p:cNvPr id="11265" name="Picture 1" descr="C:\Users\СерПК\Desktop\220px-Population_pyramid_of_China_20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857232"/>
            <a:ext cx="3429024" cy="2500330"/>
          </a:xfrm>
          <a:prstGeom prst="rect">
            <a:avLst/>
          </a:prstGeom>
          <a:noFill/>
        </p:spPr>
      </p:pic>
      <p:pic>
        <p:nvPicPr>
          <p:cNvPr id="11266" name="Picture 2" descr="C:\Users\СерПК\Desktop\220px-Population_pyramid_of_India_20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3429000"/>
            <a:ext cx="3903409" cy="2714644"/>
          </a:xfrm>
          <a:prstGeom prst="rect">
            <a:avLst/>
          </a:prstGeom>
          <a:noFill/>
        </p:spPr>
      </p:pic>
      <p:pic>
        <p:nvPicPr>
          <p:cNvPr id="11267" name="Picture 3" descr="C:\Users\СерПК\Desktop\220px-Population_pyramid_of_Qatar_20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1026" y="3429000"/>
            <a:ext cx="390341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111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Розміщення населення. Урбанізація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4757742" cy="5429288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uk-UA" dirty="0" smtClean="0"/>
              <a:t>60-65% - Східна, Західна</a:t>
            </a:r>
          </a:p>
          <a:p>
            <a:r>
              <a:rPr lang="uk-UA" dirty="0" smtClean="0"/>
              <a:t>100% - Сінгапур</a:t>
            </a:r>
          </a:p>
          <a:p>
            <a:r>
              <a:rPr lang="uk-UA" dirty="0" smtClean="0"/>
              <a:t>94% - Японія</a:t>
            </a:r>
          </a:p>
          <a:p>
            <a:r>
              <a:rPr lang="uk-UA" dirty="0" smtClean="0"/>
              <a:t>92% - Ізраїль</a:t>
            </a:r>
          </a:p>
          <a:p>
            <a:r>
              <a:rPr lang="uk-UA" dirty="0" smtClean="0"/>
              <a:t>88% - Ліван</a:t>
            </a:r>
          </a:p>
          <a:p>
            <a:r>
              <a:rPr lang="uk-UA" dirty="0" smtClean="0"/>
              <a:t>60-65% - Східна, Західна Азія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00108"/>
            <a:ext cx="3786214" cy="273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929066"/>
            <a:ext cx="3786214" cy="249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214950"/>
            <a:ext cx="8358246" cy="119696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500-700 осіб/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км²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- долини річок, оазиси,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острівні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архіпелаги,морські узбережжя;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Майже безлюдні – пустелі, гірські та лісові райони;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4" descr="http://900igr.net/datai/geografija/Strany-Azii/0010-006-Razmeschenie-nasele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429652" cy="474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b="1" dirty="0" smtClean="0">
                <a:latin typeface="Arial" pitchFamily="34" charset="0"/>
                <a:cs typeface="Arial" pitchFamily="34" charset="0"/>
              </a:rPr>
              <a:t>Нерівномірність розселення</a:t>
            </a:r>
            <a:endParaRPr lang="uk-UA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Історичні міста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857232"/>
            <a:ext cx="2328850" cy="278608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uk-UA" b="1" dirty="0" smtClean="0"/>
              <a:t>Єрусалим</a:t>
            </a:r>
          </a:p>
          <a:p>
            <a:r>
              <a:rPr lang="uk-UA" b="1" dirty="0" smtClean="0"/>
              <a:t>Бейрут</a:t>
            </a:r>
          </a:p>
          <a:p>
            <a:r>
              <a:rPr lang="uk-UA" b="1" dirty="0" smtClean="0"/>
              <a:t>Дамаск</a:t>
            </a:r>
          </a:p>
          <a:p>
            <a:r>
              <a:rPr lang="uk-UA" b="1" dirty="0" smtClean="0"/>
              <a:t>Стамбул</a:t>
            </a:r>
          </a:p>
          <a:p>
            <a:r>
              <a:rPr lang="uk-UA" b="1" dirty="0" smtClean="0"/>
              <a:t>Тегеран</a:t>
            </a:r>
            <a:endParaRPr lang="uk-UA" b="1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85794"/>
            <a:ext cx="223030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 descr="C:\Users\СерПК\Desktop\Istanbul_Montage_20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785794"/>
            <a:ext cx="2296204" cy="3214686"/>
          </a:xfrm>
          <a:prstGeom prst="rect">
            <a:avLst/>
          </a:prstGeom>
          <a:noFill/>
        </p:spPr>
      </p:pic>
      <p:pic>
        <p:nvPicPr>
          <p:cNvPr id="7171" name="Picture 3" descr="https://discovery-russia.ru/photos/big/David_Stanley__2_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3357586" cy="2314548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0681" y="4214818"/>
            <a:ext cx="42785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Міські агломерації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57950" y="1142984"/>
            <a:ext cx="2543164" cy="452596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uk-UA" b="1" dirty="0" smtClean="0"/>
              <a:t>Токіо</a:t>
            </a:r>
          </a:p>
          <a:p>
            <a:r>
              <a:rPr lang="uk-UA" b="1" dirty="0" smtClean="0"/>
              <a:t>Шанхай</a:t>
            </a:r>
          </a:p>
          <a:p>
            <a:r>
              <a:rPr lang="uk-UA" b="1" dirty="0" smtClean="0"/>
              <a:t>Пекін</a:t>
            </a:r>
          </a:p>
          <a:p>
            <a:r>
              <a:rPr lang="uk-UA" b="1" dirty="0" smtClean="0"/>
              <a:t>Сянган</a:t>
            </a:r>
          </a:p>
          <a:p>
            <a:r>
              <a:rPr lang="uk-UA" b="1" dirty="0" smtClean="0"/>
              <a:t>Гуанчжоу</a:t>
            </a:r>
          </a:p>
          <a:p>
            <a:r>
              <a:rPr lang="uk-UA" b="1" dirty="0" err="1" smtClean="0"/>
              <a:t>Нью-Делі</a:t>
            </a:r>
            <a:endParaRPr lang="uk-UA" b="1" dirty="0"/>
          </a:p>
        </p:txBody>
      </p:sp>
      <p:sp>
        <p:nvSpPr>
          <p:cNvPr id="5122" name="AutoShape 2" descr="https://upload.wikimedia.org/wikipedia/commons/thumb/b/bf/Tokyo_Montage_2015.jpg/250px-Tokyo_Montage_20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71464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C:\Users\СерПК\Desktop\274px-Shanghai_mont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071546"/>
            <a:ext cx="285752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Мегаполіси. Світові міста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714356"/>
            <a:ext cx="3757610" cy="297180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3600" dirty="0" err="1" smtClean="0"/>
              <a:t>Токайдо</a:t>
            </a:r>
            <a:endParaRPr lang="uk-UA" sz="3600" dirty="0" smtClean="0"/>
          </a:p>
          <a:p>
            <a:r>
              <a:rPr lang="uk-UA" sz="3600" dirty="0" smtClean="0"/>
              <a:t>Дельта Янцзи</a:t>
            </a:r>
          </a:p>
          <a:p>
            <a:r>
              <a:rPr lang="uk-UA" sz="3600" dirty="0" smtClean="0"/>
              <a:t>Гуанчжоу-Сянган</a:t>
            </a:r>
            <a:endParaRPr lang="uk-UA" sz="3600" dirty="0"/>
          </a:p>
        </p:txBody>
      </p:sp>
      <p:sp>
        <p:nvSpPr>
          <p:cNvPr id="4098" name="AutoShape 2" descr="https://upload.wikimedia.org/wikipedia/commons/thumb/3/37/Tokyo_at_night_panorama.jpg/1024px-Tokyo_at_night_panoram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0" name="AutoShape 4" descr="https://upload.wikimedia.org/wikipedia/commons/thumb/3/37/Tokyo_at_night_panorama.jpg/1024px-Tokyo_at_night_panoram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02" name="AutoShape 6" descr="https://upload.wikimedia.org/wikipedia/commons/thumb/3/37/Tokyo_at_night_panorama.jpg/1024px-Tokyo_at_night_panoram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3" name="Picture 7" descr="C:\Users\СерПК\Desktop\Tokaido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642918"/>
            <a:ext cx="4038600" cy="3143248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6190"/>
            <a:ext cx="4141785" cy="278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4070347" cy="246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216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Диаграмма</vt:lpstr>
      <vt:lpstr>Населення Азії</vt:lpstr>
      <vt:lpstr>Демографічні процеси</vt:lpstr>
      <vt:lpstr>Слайд 3</vt:lpstr>
      <vt:lpstr>Статевовікова структура</vt:lpstr>
      <vt:lpstr>Розміщення населення. Урбанізація.</vt:lpstr>
      <vt:lpstr>Нерівномірність розселення</vt:lpstr>
      <vt:lpstr>Історичні міста</vt:lpstr>
      <vt:lpstr>Міські агломерації</vt:lpstr>
      <vt:lpstr>Мегаполіси. Світові міста</vt:lpstr>
      <vt:lpstr>Етнічний склад</vt:lpstr>
      <vt:lpstr>Релігійні цивілізації</vt:lpstr>
      <vt:lpstr>Слайд 12</vt:lpstr>
      <vt:lpstr>Зайнятість населення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Населення Азії</dc:title>
  <dc:creator>СерПК</dc:creator>
  <cp:lastModifiedBy>СерПК</cp:lastModifiedBy>
  <cp:revision>24</cp:revision>
  <dcterms:created xsi:type="dcterms:W3CDTF">2021-11-06T10:30:10Z</dcterms:created>
  <dcterms:modified xsi:type="dcterms:W3CDTF">2021-11-30T16:50:03Z</dcterms:modified>
</cp:coreProperties>
</file>