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відсоток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м'ясо свинини</c:v>
                </c:pt>
                <c:pt idx="1">
                  <c:v>м'ясо птиці</c:v>
                </c:pt>
                <c:pt idx="2">
                  <c:v>інше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35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D6A5-1604-4FFB-A088-21FD33595292}" type="datetimeFigureOut">
              <a:rPr lang="uk-UA" smtClean="0"/>
              <a:pPr/>
              <a:t>03.01.2022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5128-90F0-4A3D-BDE1-74EB4BA40C1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71480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Країни Азії. Особливості господарства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500570"/>
            <a:ext cx="3786214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Кременчугська Т.С.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Учитель географії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Світлодарського НВК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Третинний сектор. Транспорт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9"/>
            <a:ext cx="4929190" cy="3857651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2000" b="1" dirty="0" smtClean="0"/>
              <a:t>Морський: зміщення з Атлантики в Тихий, Індійський океани</a:t>
            </a:r>
          </a:p>
          <a:p>
            <a:r>
              <a:rPr lang="uk-UA" sz="2000" b="1" dirty="0" smtClean="0"/>
              <a:t>Морські порти: Сінгапур,Шанхай, Гонконг (Сянган), Пусан, Токіо,</a:t>
            </a:r>
          </a:p>
          <a:p>
            <a:pPr>
              <a:buNone/>
            </a:pPr>
            <a:r>
              <a:rPr lang="uk-UA" sz="2000" b="1" dirty="0" smtClean="0"/>
              <a:t>     Осака, Мумбай</a:t>
            </a:r>
          </a:p>
          <a:p>
            <a:r>
              <a:rPr lang="uk-UA" sz="2000" b="1" dirty="0" smtClean="0"/>
              <a:t>Авіа Хаби: Токіо, Пекін, Сянган,  </a:t>
            </a:r>
          </a:p>
          <a:p>
            <a:pPr>
              <a:buNone/>
            </a:pPr>
            <a:r>
              <a:rPr lang="uk-UA" sz="2000" b="1" dirty="0" smtClean="0"/>
              <a:t>     Сінгапур, Шанхай, Дубаї</a:t>
            </a:r>
          </a:p>
          <a:p>
            <a:r>
              <a:rPr lang="uk-UA" sz="2000" b="1" dirty="0" smtClean="0"/>
              <a:t>Джакарта, Мумбаї,  Стамбул</a:t>
            </a:r>
          </a:p>
          <a:p>
            <a:endParaRPr lang="uk-UA" dirty="0"/>
          </a:p>
        </p:txBody>
      </p:sp>
      <p:pic>
        <p:nvPicPr>
          <p:cNvPr id="1028" name="Picture 4" descr="https://e-migration.ru/wp-content/uploads/2013/10/karta-portov-yaponi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429124" cy="3286148"/>
          </a:xfrm>
          <a:prstGeom prst="rect">
            <a:avLst/>
          </a:prstGeom>
          <a:noFill/>
        </p:spPr>
      </p:pic>
      <p:sp>
        <p:nvSpPr>
          <p:cNvPr id="1030" name="AutoShape 6" descr="https://internationalwealth.info/wp-content/uploads/2017/05/Singapore-po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551088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9100" y="3857628"/>
            <a:ext cx="4414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Третинний сектор. Фінансово – банківська система. Торгівля.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29510" cy="452596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dirty="0" smtClean="0"/>
              <a:t>Золотий запас: місце в світі –</a:t>
            </a:r>
          </a:p>
          <a:p>
            <a:pPr>
              <a:buNone/>
            </a:pPr>
            <a:r>
              <a:rPr lang="uk-UA" dirty="0" smtClean="0"/>
              <a:t>    Японія (ІІ), Китай(І</a:t>
            </a:r>
            <a:r>
              <a:rPr lang="en-US" dirty="0" smtClean="0"/>
              <a:t>V</a:t>
            </a:r>
            <a:r>
              <a:rPr lang="uk-UA" dirty="0" smtClean="0"/>
              <a:t>), СА (ІХ)</a:t>
            </a:r>
          </a:p>
          <a:p>
            <a:r>
              <a:rPr lang="uk-UA" dirty="0" smtClean="0"/>
              <a:t>Банки: Токіо, Гонконг, Шанхай, Сеул, Сінгапур, Мумбаї, Ер-Ріяд, Дубаї</a:t>
            </a:r>
          </a:p>
          <a:p>
            <a:r>
              <a:rPr lang="uk-UA" dirty="0" smtClean="0"/>
              <a:t>Найбільші експортери: Китай, Японія, Гонконг, РК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Економічні партнери Україна – країни Азії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експорт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імпорт</a:t>
                      </a:r>
                      <a:endParaRPr lang="uk-U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Особливості економіки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00066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2800" dirty="0" smtClean="0"/>
              <a:t>Випереджальні темпи розвитку</a:t>
            </a:r>
          </a:p>
          <a:p>
            <a:r>
              <a:rPr lang="uk-UA" sz="2800" dirty="0" smtClean="0"/>
              <a:t>40% ВВП (</a:t>
            </a:r>
            <a:r>
              <a:rPr lang="uk-UA" sz="2800" dirty="0" err="1" smtClean="0"/>
              <a:t>табл</a:t>
            </a:r>
            <a:r>
              <a:rPr lang="uk-UA" sz="2800" dirty="0" smtClean="0"/>
              <a:t>)</a:t>
            </a:r>
          </a:p>
          <a:p>
            <a:r>
              <a:rPr lang="uk-UA" sz="2800" dirty="0" smtClean="0"/>
              <a:t>Всі типи країн</a:t>
            </a:r>
          </a:p>
          <a:p>
            <a:pPr>
              <a:buNone/>
            </a:pPr>
            <a:r>
              <a:rPr lang="uk-UA" sz="2800" dirty="0" smtClean="0"/>
              <a:t>-    розвинені (Японія – “</a:t>
            </a:r>
            <a:r>
              <a:rPr lang="en-US" sz="2800" dirty="0" smtClean="0"/>
              <a:t>G</a:t>
            </a:r>
            <a:r>
              <a:rPr lang="uk-UA" sz="2800" dirty="0" smtClean="0"/>
              <a:t>7”)</a:t>
            </a:r>
          </a:p>
          <a:p>
            <a:pPr>
              <a:buFontTx/>
              <a:buChar char="-"/>
            </a:pPr>
            <a:r>
              <a:rPr lang="uk-UA" sz="2800" dirty="0" smtClean="0"/>
              <a:t>ті, що розвиваються</a:t>
            </a:r>
          </a:p>
          <a:p>
            <a:pPr>
              <a:buFontTx/>
              <a:buChar char="-"/>
            </a:pPr>
            <a:r>
              <a:rPr lang="uk-UA" sz="2800" dirty="0" err="1" smtClean="0"/>
              <a:t>“Далекосхідний</a:t>
            </a:r>
            <a:r>
              <a:rPr lang="uk-UA" sz="2800" dirty="0" smtClean="0"/>
              <a:t> </a:t>
            </a:r>
            <a:r>
              <a:rPr lang="uk-UA" sz="2800" dirty="0" err="1" smtClean="0"/>
              <a:t>трикутник”</a:t>
            </a:r>
            <a:r>
              <a:rPr lang="uk-UA" sz="2800" dirty="0" smtClean="0"/>
              <a:t>: Японія, РК, КНР + Сінгапур</a:t>
            </a:r>
          </a:p>
          <a:p>
            <a:pPr>
              <a:buFontTx/>
              <a:buChar char="-"/>
            </a:pPr>
            <a:r>
              <a:rPr lang="uk-UA" sz="2800" dirty="0" smtClean="0"/>
              <a:t>Малайзія, Таїланд, Індонезія, Індія</a:t>
            </a:r>
          </a:p>
          <a:p>
            <a:pPr>
              <a:buFontTx/>
              <a:buChar char="-"/>
            </a:pPr>
            <a:r>
              <a:rPr lang="uk-UA" sz="2800" dirty="0" smtClean="0"/>
              <a:t>Проблемні: Афганістан, Ємен, Сирія</a:t>
            </a:r>
          </a:p>
          <a:p>
            <a:pPr>
              <a:buFontTx/>
              <a:buChar char="-"/>
            </a:pPr>
            <a:r>
              <a:rPr lang="uk-UA" sz="2800" dirty="0" smtClean="0"/>
              <a:t>Гуманітарна катастрофа - КНДР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868346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Первинний сектор. Сільське господарство. Рослинництво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1"/>
            <a:ext cx="5786478" cy="300039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2000" b="1" dirty="0" smtClean="0"/>
              <a:t>Поєднання традиційних ареалів рослинництва і сучасної агробіології</a:t>
            </a:r>
          </a:p>
          <a:p>
            <a:r>
              <a:rPr lang="uk-UA" sz="2000" b="1" dirty="0" smtClean="0"/>
              <a:t>Провідні позиції в світі:</a:t>
            </a:r>
          </a:p>
          <a:p>
            <a:pPr>
              <a:buFontTx/>
              <a:buChar char="-"/>
            </a:pPr>
            <a:r>
              <a:rPr lang="uk-UA" sz="2000" b="1" dirty="0" smtClean="0"/>
              <a:t>Зернові – 50% (рис -90%, пшениця -45%)</a:t>
            </a:r>
          </a:p>
          <a:p>
            <a:pPr>
              <a:buFontTx/>
              <a:buChar char="-"/>
            </a:pPr>
            <a:r>
              <a:rPr lang="uk-UA" sz="2000" b="1" dirty="0" smtClean="0"/>
              <a:t>Овочі – 50%</a:t>
            </a:r>
          </a:p>
          <a:p>
            <a:pPr>
              <a:buFontTx/>
              <a:buChar char="-"/>
            </a:pPr>
            <a:r>
              <a:rPr lang="uk-UA" sz="2000" b="1" dirty="0" smtClean="0"/>
              <a:t>Волокнисті -70%</a:t>
            </a:r>
          </a:p>
          <a:p>
            <a:pPr>
              <a:buFontTx/>
              <a:buChar char="-"/>
            </a:pPr>
            <a:r>
              <a:rPr lang="uk-UA" sz="2000" b="1" dirty="0" smtClean="0"/>
              <a:t>Чай -90%</a:t>
            </a:r>
          </a:p>
          <a:p>
            <a:pPr>
              <a:buFontTx/>
              <a:buChar char="-"/>
            </a:pPr>
            <a:r>
              <a:rPr lang="uk-UA" sz="2000" b="1" dirty="0" smtClean="0"/>
              <a:t>Натуральний каучук – 90</a:t>
            </a:r>
            <a:r>
              <a:rPr lang="uk-UA" sz="2400" dirty="0" smtClean="0"/>
              <a:t>%.</a:t>
            </a:r>
            <a:endParaRPr lang="uk-UA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85860"/>
            <a:ext cx="31432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641" y="4429132"/>
            <a:ext cx="420535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429132"/>
            <a:ext cx="385603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Первинний сектор. Сільське господарство. Тваринництво.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Первинний сектор. Видобувна промисловість. Нафта і газ.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3714776" cy="2643206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2800" dirty="0" smtClean="0"/>
              <a:t>Перська затока</a:t>
            </a:r>
          </a:p>
          <a:p>
            <a:r>
              <a:rPr lang="uk-UA" sz="2800" dirty="0" smtClean="0"/>
              <a:t>Прикаспійський регіон</a:t>
            </a:r>
          </a:p>
          <a:p>
            <a:r>
              <a:rPr lang="uk-UA" sz="2800" dirty="0" smtClean="0"/>
              <a:t>Центральна Азія</a:t>
            </a:r>
          </a:p>
          <a:p>
            <a:r>
              <a:rPr lang="uk-UA" sz="2800" dirty="0" err="1" smtClean="0"/>
              <a:t>Зондський</a:t>
            </a:r>
            <a:r>
              <a:rPr lang="uk-UA" sz="2800" dirty="0" smtClean="0"/>
              <a:t> архіпелаг</a:t>
            </a:r>
            <a:endParaRPr lang="uk-UA" sz="2800" dirty="0"/>
          </a:p>
        </p:txBody>
      </p:sp>
      <p:pic>
        <p:nvPicPr>
          <p:cNvPr id="4" name="Рисунок 34" descr="http://upload.wikimedia.org/wikipedia/commons/1/11/Ae-map-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22" y="4273578"/>
            <a:ext cx="4460878" cy="2584422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43052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СерПК\Desktop\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357166"/>
            <a:ext cx="4500561" cy="391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Первинний сектор. Видобувна промисловість. Вугілля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/>
          <a:lstStyle/>
          <a:p>
            <a:r>
              <a:rPr lang="uk-UA" dirty="0" smtClean="0"/>
              <a:t>Китай,Індія,Казахстан, Індонезія, В</a:t>
            </a:r>
            <a:r>
              <a:rPr lang="en-US" dirty="0" smtClean="0"/>
              <a:t>’</a:t>
            </a:r>
            <a:r>
              <a:rPr lang="uk-UA" dirty="0" err="1" smtClean="0"/>
              <a:t>єтнам</a:t>
            </a:r>
            <a:endParaRPr lang="uk-UA" dirty="0"/>
          </a:p>
        </p:txBody>
      </p:sp>
      <p:pic>
        <p:nvPicPr>
          <p:cNvPr id="4" name="Picture 2" descr="C:\Users\СерПК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981825" cy="500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Первинний сектор. Видобувна промисловість. Руди 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3829048" cy="452596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uk-UA" sz="2800" dirty="0" smtClean="0"/>
              <a:t>Залізні: КНР, Індія, Казахстан</a:t>
            </a:r>
          </a:p>
          <a:p>
            <a:r>
              <a:rPr lang="uk-UA" sz="2800" dirty="0" smtClean="0"/>
              <a:t>Мідні: Казахстан, Монголія, Ірак</a:t>
            </a:r>
          </a:p>
          <a:p>
            <a:r>
              <a:rPr lang="uk-UA" sz="2800" dirty="0" err="1" smtClean="0"/>
              <a:t>Олов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яні</a:t>
            </a:r>
            <a:r>
              <a:rPr lang="uk-UA" sz="2800" dirty="0" smtClean="0"/>
              <a:t>: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янма</a:t>
            </a:r>
            <a:r>
              <a:rPr lang="uk-UA" sz="2800" dirty="0" smtClean="0"/>
              <a:t>, Таїланд, Малайзія</a:t>
            </a:r>
            <a:endParaRPr lang="uk-UA" sz="2800" dirty="0"/>
          </a:p>
        </p:txBody>
      </p:sp>
      <p:pic>
        <p:nvPicPr>
          <p:cNvPr id="4" name="Picture 2" descr="C:\Users\СерПК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3" y="1500174"/>
            <a:ext cx="535781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Вторинний сектор</a:t>
            </a:r>
            <a:endParaRPr lang="uk-UA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1" y="500042"/>
          <a:ext cx="9001159" cy="6412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8825"/>
                <a:gridCol w="3500464"/>
                <a:gridCol w="3571870"/>
              </a:tblGrid>
              <a:tr h="52302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галузі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особливості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розміщення</a:t>
                      </a:r>
                      <a:endParaRPr lang="uk-UA" sz="2000" dirty="0"/>
                    </a:p>
                  </a:txBody>
                  <a:tcPr/>
                </a:tc>
              </a:tr>
              <a:tr h="1042255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Металургійне</a:t>
                      </a:r>
                    </a:p>
                    <a:p>
                      <a:r>
                        <a:rPr lang="uk-UA" sz="2000" dirty="0" smtClean="0"/>
                        <a:t>виробництво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А )В окремих країнах на місцевій сировині;</a:t>
                      </a:r>
                    </a:p>
                    <a:p>
                      <a:r>
                        <a:rPr lang="uk-UA" sz="2000" dirty="0" smtClean="0"/>
                        <a:t>Б) На привізній сировині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КНР,</a:t>
                      </a:r>
                      <a:r>
                        <a:rPr lang="uk-UA" sz="2000" baseline="0" dirty="0" smtClean="0"/>
                        <a:t> Індія, Туреччина</a:t>
                      </a:r>
                    </a:p>
                    <a:p>
                      <a:endParaRPr lang="uk-UA" sz="2000" baseline="0" dirty="0" smtClean="0"/>
                    </a:p>
                    <a:p>
                      <a:r>
                        <a:rPr lang="uk-UA" sz="2000" baseline="0" dirty="0" smtClean="0"/>
                        <a:t>Японія, РК, Тайвань</a:t>
                      </a:r>
                      <a:endParaRPr lang="uk-UA" sz="2000" dirty="0"/>
                    </a:p>
                  </a:txBody>
                  <a:tcPr/>
                </a:tc>
              </a:tr>
              <a:tr h="1042255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Хімічне</a:t>
                      </a:r>
                    </a:p>
                    <a:p>
                      <a:r>
                        <a:rPr lang="uk-UA" sz="2000" dirty="0" smtClean="0"/>
                        <a:t>виробництво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?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КНР, Японія, РК, Тайвань, Індія, </a:t>
                      </a:r>
                    </a:p>
                    <a:p>
                      <a:r>
                        <a:rPr lang="uk-UA" sz="2000" dirty="0" smtClean="0"/>
                        <a:t>Таїланд, Туреччина, </a:t>
                      </a:r>
                    </a:p>
                    <a:p>
                      <a:r>
                        <a:rPr lang="uk-UA" sz="2000" dirty="0" smtClean="0"/>
                        <a:t>Азербайджан, Малайзія</a:t>
                      </a:r>
                      <a:endParaRPr lang="uk-UA" sz="2000" dirty="0"/>
                    </a:p>
                  </a:txBody>
                  <a:tcPr/>
                </a:tc>
              </a:tr>
              <a:tr h="1488935"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Машино-</a:t>
                      </a:r>
                      <a:endParaRPr lang="uk-UA" sz="2000" dirty="0" smtClean="0"/>
                    </a:p>
                    <a:p>
                      <a:r>
                        <a:rPr lang="uk-UA" sz="2000" dirty="0" smtClean="0"/>
                        <a:t>будування:</a:t>
                      </a:r>
                    </a:p>
                    <a:p>
                      <a:r>
                        <a:rPr lang="uk-UA" sz="2000" dirty="0" smtClean="0"/>
                        <a:t>Електротехніка</a:t>
                      </a:r>
                    </a:p>
                    <a:p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Основний прорив у високотехнологічних виробництвах;</a:t>
                      </a:r>
                    </a:p>
                    <a:p>
                      <a:r>
                        <a:rPr lang="uk-UA" sz="2000" dirty="0" smtClean="0"/>
                        <a:t>Дешева робоча сила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Японія, РК,</a:t>
                      </a:r>
                      <a:r>
                        <a:rPr lang="uk-UA" sz="2000" baseline="0" dirty="0" smtClean="0"/>
                        <a:t> Тайвань, Китай</a:t>
                      </a:r>
                      <a:endParaRPr lang="uk-UA" sz="2000" dirty="0"/>
                    </a:p>
                  </a:txBody>
                  <a:tcPr/>
                </a:tc>
              </a:tr>
              <a:tr h="975632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Виробництво </a:t>
                      </a:r>
                    </a:p>
                    <a:p>
                      <a:r>
                        <a:rPr lang="uk-UA" sz="2000" dirty="0" smtClean="0"/>
                        <a:t>Продуктів</a:t>
                      </a:r>
                    </a:p>
                    <a:p>
                      <a:r>
                        <a:rPr lang="uk-UA" sz="2000" dirty="0" smtClean="0"/>
                        <a:t>харчування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Великий споживчий ринок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У всіх країнах</a:t>
                      </a:r>
                      <a:endParaRPr lang="uk-UA" sz="2000" dirty="0"/>
                    </a:p>
                  </a:txBody>
                  <a:tcPr/>
                </a:tc>
              </a:tr>
              <a:tr h="1042255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Виробництво тканин,</a:t>
                      </a:r>
                    </a:p>
                    <a:p>
                      <a:r>
                        <a:rPr lang="uk-UA" sz="2000" dirty="0" smtClean="0"/>
                        <a:t> одягу, взуття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Процеси глобалізації, застосування аутсорсингу, розміщення ТНК у країнах з низькою зарплатою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Світова частка: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sz="2000" baseline="0" dirty="0" smtClean="0"/>
                        <a:t>65% волокна рослинного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sz="2000" baseline="0" dirty="0" smtClean="0"/>
                        <a:t>90% волокна синтетичного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sz="2000" baseline="0" dirty="0" smtClean="0"/>
                        <a:t>60% швейної продукції</a:t>
                      </a:r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Третинний сектор. Транспорт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7586690" cy="211455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Мережа залізниць, автошляхів – схід</a:t>
            </a:r>
          </a:p>
          <a:p>
            <a:r>
              <a:rPr lang="uk-UA" sz="2400" dirty="0" smtClean="0"/>
              <a:t>Трансконтинентальні шляхи: Захід – Центр – Схід (</a:t>
            </a:r>
            <a:r>
              <a:rPr lang="uk-UA" sz="2400" dirty="0" err="1" smtClean="0"/>
              <a:t>“шовковий</a:t>
            </a:r>
            <a:r>
              <a:rPr lang="uk-UA" sz="2400" dirty="0" smtClean="0"/>
              <a:t> шлях ”)</a:t>
            </a:r>
          </a:p>
          <a:p>
            <a:r>
              <a:rPr lang="uk-UA" sz="2400" dirty="0" smtClean="0"/>
              <a:t>Високошвидкісні залізниці (Японія, Китай),</a:t>
            </a:r>
          </a:p>
          <a:p>
            <a:pPr>
              <a:buNone/>
            </a:pPr>
            <a:r>
              <a:rPr lang="uk-UA" sz="2400" dirty="0" smtClean="0"/>
              <a:t>     найвищий у світі пасажирообіг</a:t>
            </a:r>
          </a:p>
          <a:p>
            <a:pPr>
              <a:buNone/>
            </a:pP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71810"/>
            <a:ext cx="7539054" cy="364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460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Країни Азії. Особливості господарства.</vt:lpstr>
      <vt:lpstr>Особливості економіки </vt:lpstr>
      <vt:lpstr>Первинний сектор. Сільське господарство. Рослинництво.</vt:lpstr>
      <vt:lpstr>Первинний сектор. Сільське господарство. Тваринництво.</vt:lpstr>
      <vt:lpstr>Первинний сектор. Видобувна промисловість. Нафта і газ.</vt:lpstr>
      <vt:lpstr>Первинний сектор. Видобувна промисловість. Вугілля.</vt:lpstr>
      <vt:lpstr>Первинний сектор. Видобувна промисловість. Руди .</vt:lpstr>
      <vt:lpstr>Вторинний сектор</vt:lpstr>
      <vt:lpstr>Третинний сектор. Транспорт.</vt:lpstr>
      <vt:lpstr>Третинний сектор. Транспорт.</vt:lpstr>
      <vt:lpstr>Третинний сектор. Фінансово – банківська система. Торгівля.</vt:lpstr>
      <vt:lpstr>Економічні партнери Україна – країни Азії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КраїниАзії.Особливості господарства.</dc:title>
  <dc:creator>СерПК</dc:creator>
  <cp:lastModifiedBy>СерПК</cp:lastModifiedBy>
  <cp:revision>17</cp:revision>
  <dcterms:created xsi:type="dcterms:W3CDTF">2021-11-30T17:03:17Z</dcterms:created>
  <dcterms:modified xsi:type="dcterms:W3CDTF">2022-01-03T16:13:08Z</dcterms:modified>
</cp:coreProperties>
</file>